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ADC36-89EC-44A0-82AC-C3206842B8FF}" type="datetimeFigureOut">
              <a:rPr lang="fr-FR" smtClean="0"/>
              <a:t>26/01/2021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A4354-A7FB-4C4D-A55C-6C11BFF47E9F}" type="slidenum">
              <a:rPr lang="fr-FR" smtClean="0"/>
              <a:t>‹N°›</a:t>
            </a:fld>
            <a:endParaRPr lang="fr-FR"/>
          </a:p>
        </p:txBody>
      </p:sp>
    </p:spTree>
    <p:extLst>
      <p:ext uri="{BB962C8B-B14F-4D97-AF65-F5344CB8AC3E}">
        <p14:creationId xmlns:p14="http://schemas.microsoft.com/office/powerpoint/2010/main" val="309850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16" name="Google Shape;41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81944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13" name="Google Shape;61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0582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635" name="Google Shape;63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538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33" name="Google Shape;43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01670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43" name="Google Shape;44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196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54" name="Google Shape;45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9206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70" name="Google Shape;47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8968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496" name="Google Shape;49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4907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28" name="Google Shape;528;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761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a01d0a127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51" name="Google Shape;551;ga01d0a12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4560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9c1c1ff6f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9c1c1ff6f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1" name="Google Shape;591;g9c1c1ff6f3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10</a:t>
            </a:fld>
            <a:endParaRPr/>
          </a:p>
        </p:txBody>
      </p:sp>
    </p:spTree>
    <p:extLst>
      <p:ext uri="{BB962C8B-B14F-4D97-AF65-F5344CB8AC3E}">
        <p14:creationId xmlns:p14="http://schemas.microsoft.com/office/powerpoint/2010/main" val="542007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211DEE61-7DFD-4FC4-A1F5-AA7D0134FBA1}" type="datetimeFigureOut">
              <a:rPr lang="fr-FR" smtClean="0"/>
              <a:t>26/01/2021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C77170-1B69-4B6E-B926-7A78FD5FAE97}" type="slidenum">
              <a:rPr lang="fr-FR" smtClean="0"/>
              <a:t>‹N°›</a:t>
            </a:fld>
            <a:endParaRPr lang="fr-FR"/>
          </a:p>
        </p:txBody>
      </p:sp>
    </p:spTree>
    <p:extLst>
      <p:ext uri="{BB962C8B-B14F-4D97-AF65-F5344CB8AC3E}">
        <p14:creationId xmlns:p14="http://schemas.microsoft.com/office/powerpoint/2010/main" val="4193128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11DEE61-7DFD-4FC4-A1F5-AA7D0134FBA1}" type="datetimeFigureOut">
              <a:rPr lang="fr-FR" smtClean="0"/>
              <a:t>26/01/2021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C77170-1B69-4B6E-B926-7A78FD5FAE97}" type="slidenum">
              <a:rPr lang="fr-FR" smtClean="0"/>
              <a:t>‹N°›</a:t>
            </a:fld>
            <a:endParaRPr lang="fr-FR"/>
          </a:p>
        </p:txBody>
      </p:sp>
    </p:spTree>
    <p:extLst>
      <p:ext uri="{BB962C8B-B14F-4D97-AF65-F5344CB8AC3E}">
        <p14:creationId xmlns:p14="http://schemas.microsoft.com/office/powerpoint/2010/main" val="3041794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11DEE61-7DFD-4FC4-A1F5-AA7D0134FBA1}" type="datetimeFigureOut">
              <a:rPr lang="fr-FR" smtClean="0"/>
              <a:t>26/01/2021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C77170-1B69-4B6E-B926-7A78FD5FAE97}" type="slidenum">
              <a:rPr lang="fr-FR" smtClean="0"/>
              <a:t>‹N°›</a:t>
            </a:fld>
            <a:endParaRPr lang="fr-FR"/>
          </a:p>
        </p:txBody>
      </p:sp>
    </p:spTree>
    <p:extLst>
      <p:ext uri="{BB962C8B-B14F-4D97-AF65-F5344CB8AC3E}">
        <p14:creationId xmlns:p14="http://schemas.microsoft.com/office/powerpoint/2010/main" val="239531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 1">
  <p:cSld name="Vide 1">
    <p:spTree>
      <p:nvGrpSpPr>
        <p:cNvPr id="1" name="Shape 43"/>
        <p:cNvGrpSpPr/>
        <p:nvPr/>
      </p:nvGrpSpPr>
      <p:grpSpPr>
        <a:xfrm>
          <a:off x="0" y="0"/>
          <a:ext cx="0" cy="0"/>
          <a:chOff x="0" y="0"/>
          <a:chExt cx="0" cy="0"/>
        </a:xfrm>
      </p:grpSpPr>
      <p:sp>
        <p:nvSpPr>
          <p:cNvPr id="44" name="Google Shape;44;p5"/>
          <p:cNvSpPr/>
          <p:nvPr/>
        </p:nvSpPr>
        <p:spPr>
          <a:xfrm>
            <a:off x="8176967" y="0"/>
            <a:ext cx="4080000" cy="6858000"/>
          </a:xfrm>
          <a:prstGeom prst="rect">
            <a:avLst/>
          </a:prstGeom>
          <a:gradFill>
            <a:gsLst>
              <a:gs pos="0">
                <a:srgbClr val="5FC871"/>
              </a:gs>
              <a:gs pos="100000">
                <a:srgbClr val="34BB73"/>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5" name="Google Shape;45;p5"/>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3849758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ide 1 1">
  <p:cSld name="Vide 1 1">
    <p:spTree>
      <p:nvGrpSpPr>
        <p:cNvPr id="1" name="Shape 46"/>
        <p:cNvGrpSpPr/>
        <p:nvPr/>
      </p:nvGrpSpPr>
      <p:grpSpPr>
        <a:xfrm>
          <a:off x="0" y="0"/>
          <a:ext cx="0" cy="0"/>
          <a:chOff x="0" y="0"/>
          <a:chExt cx="0" cy="0"/>
        </a:xfrm>
      </p:grpSpPr>
      <p:sp>
        <p:nvSpPr>
          <p:cNvPr id="47" name="Google Shape;47;p6"/>
          <p:cNvSpPr/>
          <p:nvPr/>
        </p:nvSpPr>
        <p:spPr>
          <a:xfrm>
            <a:off x="6096000" y="-56167"/>
            <a:ext cx="6160800" cy="6985200"/>
          </a:xfrm>
          <a:prstGeom prst="rect">
            <a:avLst/>
          </a:prstGeom>
          <a:gradFill>
            <a:gsLst>
              <a:gs pos="0">
                <a:srgbClr val="5FC871"/>
              </a:gs>
              <a:gs pos="100000">
                <a:srgbClr val="34BB73"/>
              </a:gs>
            </a:gsLst>
            <a:lin ang="5400012" scaled="0"/>
          </a:gra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8" name="Google Shape;48;p6"/>
          <p:cNvSpPr txBox="1">
            <a:spLocks noGrp="1"/>
          </p:cNvSpPr>
          <p:nvPr>
            <p:ph type="sldNum" idx="12"/>
          </p:nvPr>
        </p:nvSpPr>
        <p:spPr>
          <a:xfrm>
            <a:off x="8737600" y="6356351"/>
            <a:ext cx="2844800" cy="365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FFFFFF"/>
                </a:solidFill>
                <a:latin typeface="Arial"/>
                <a:ea typeface="Arial"/>
                <a:cs typeface="Arial"/>
                <a:sym typeface="Arial"/>
              </a:defRPr>
            </a:lvl9pPr>
          </a:lstStyle>
          <a:p>
            <a:fld id="{00000000-1234-1234-1234-123412341234}" type="slidenum">
              <a:rPr lang="fr-FR" smtClean="0"/>
              <a:pPr/>
              <a:t>‹N°›</a:t>
            </a:fld>
            <a:endParaRPr lang="fr-FR"/>
          </a:p>
        </p:txBody>
      </p:sp>
    </p:spTree>
    <p:extLst>
      <p:ext uri="{BB962C8B-B14F-4D97-AF65-F5344CB8AC3E}">
        <p14:creationId xmlns:p14="http://schemas.microsoft.com/office/powerpoint/2010/main" val="2923895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11DEE61-7DFD-4FC4-A1F5-AA7D0134FBA1}" type="datetimeFigureOut">
              <a:rPr lang="fr-FR" smtClean="0"/>
              <a:t>26/01/2021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C77170-1B69-4B6E-B926-7A78FD5FAE97}" type="slidenum">
              <a:rPr lang="fr-FR" smtClean="0"/>
              <a:t>‹N°›</a:t>
            </a:fld>
            <a:endParaRPr lang="fr-FR"/>
          </a:p>
        </p:txBody>
      </p:sp>
    </p:spTree>
    <p:extLst>
      <p:ext uri="{BB962C8B-B14F-4D97-AF65-F5344CB8AC3E}">
        <p14:creationId xmlns:p14="http://schemas.microsoft.com/office/powerpoint/2010/main" val="272038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211DEE61-7DFD-4FC4-A1F5-AA7D0134FBA1}" type="datetimeFigureOut">
              <a:rPr lang="fr-FR" smtClean="0"/>
              <a:t>26/01/2021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3C77170-1B69-4B6E-B926-7A78FD5FAE97}" type="slidenum">
              <a:rPr lang="fr-FR" smtClean="0"/>
              <a:t>‹N°›</a:t>
            </a:fld>
            <a:endParaRPr lang="fr-FR"/>
          </a:p>
        </p:txBody>
      </p:sp>
    </p:spTree>
    <p:extLst>
      <p:ext uri="{BB962C8B-B14F-4D97-AF65-F5344CB8AC3E}">
        <p14:creationId xmlns:p14="http://schemas.microsoft.com/office/powerpoint/2010/main" val="410836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11DEE61-7DFD-4FC4-A1F5-AA7D0134FBA1}" type="datetimeFigureOut">
              <a:rPr lang="fr-FR" smtClean="0"/>
              <a:t>26/01/2021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C77170-1B69-4B6E-B926-7A78FD5FAE97}" type="slidenum">
              <a:rPr lang="fr-FR" smtClean="0"/>
              <a:t>‹N°›</a:t>
            </a:fld>
            <a:endParaRPr lang="fr-FR"/>
          </a:p>
        </p:txBody>
      </p:sp>
    </p:spTree>
    <p:extLst>
      <p:ext uri="{BB962C8B-B14F-4D97-AF65-F5344CB8AC3E}">
        <p14:creationId xmlns:p14="http://schemas.microsoft.com/office/powerpoint/2010/main" val="276912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11DEE61-7DFD-4FC4-A1F5-AA7D0134FBA1}" type="datetimeFigureOut">
              <a:rPr lang="fr-FR" smtClean="0"/>
              <a:t>26/01/2021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3C77170-1B69-4B6E-B926-7A78FD5FAE97}" type="slidenum">
              <a:rPr lang="fr-FR" smtClean="0"/>
              <a:t>‹N°›</a:t>
            </a:fld>
            <a:endParaRPr lang="fr-FR"/>
          </a:p>
        </p:txBody>
      </p:sp>
    </p:spTree>
    <p:extLst>
      <p:ext uri="{BB962C8B-B14F-4D97-AF65-F5344CB8AC3E}">
        <p14:creationId xmlns:p14="http://schemas.microsoft.com/office/powerpoint/2010/main" val="171370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11DEE61-7DFD-4FC4-A1F5-AA7D0134FBA1}" type="datetimeFigureOut">
              <a:rPr lang="fr-FR" smtClean="0"/>
              <a:t>26/01/2021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3C77170-1B69-4B6E-B926-7A78FD5FAE97}" type="slidenum">
              <a:rPr lang="fr-FR" smtClean="0"/>
              <a:t>‹N°›</a:t>
            </a:fld>
            <a:endParaRPr lang="fr-FR"/>
          </a:p>
        </p:txBody>
      </p:sp>
    </p:spTree>
    <p:extLst>
      <p:ext uri="{BB962C8B-B14F-4D97-AF65-F5344CB8AC3E}">
        <p14:creationId xmlns:p14="http://schemas.microsoft.com/office/powerpoint/2010/main" val="399976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11DEE61-7DFD-4FC4-A1F5-AA7D0134FBA1}" type="datetimeFigureOut">
              <a:rPr lang="fr-FR" smtClean="0"/>
              <a:t>26/01/2021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3C77170-1B69-4B6E-B926-7A78FD5FAE97}" type="slidenum">
              <a:rPr lang="fr-FR" smtClean="0"/>
              <a:t>‹N°›</a:t>
            </a:fld>
            <a:endParaRPr lang="fr-FR"/>
          </a:p>
        </p:txBody>
      </p:sp>
    </p:spTree>
    <p:extLst>
      <p:ext uri="{BB962C8B-B14F-4D97-AF65-F5344CB8AC3E}">
        <p14:creationId xmlns:p14="http://schemas.microsoft.com/office/powerpoint/2010/main" val="2719333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11DEE61-7DFD-4FC4-A1F5-AA7D0134FBA1}" type="datetimeFigureOut">
              <a:rPr lang="fr-FR" smtClean="0"/>
              <a:t>26/01/2021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C77170-1B69-4B6E-B926-7A78FD5FAE97}" type="slidenum">
              <a:rPr lang="fr-FR" smtClean="0"/>
              <a:t>‹N°›</a:t>
            </a:fld>
            <a:endParaRPr lang="fr-FR"/>
          </a:p>
        </p:txBody>
      </p:sp>
    </p:spTree>
    <p:extLst>
      <p:ext uri="{BB962C8B-B14F-4D97-AF65-F5344CB8AC3E}">
        <p14:creationId xmlns:p14="http://schemas.microsoft.com/office/powerpoint/2010/main" val="4218718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11DEE61-7DFD-4FC4-A1F5-AA7D0134FBA1}" type="datetimeFigureOut">
              <a:rPr lang="fr-FR" smtClean="0"/>
              <a:t>26/01/2021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3C77170-1B69-4B6E-B926-7A78FD5FAE97}" type="slidenum">
              <a:rPr lang="fr-FR" smtClean="0"/>
              <a:t>‹N°›</a:t>
            </a:fld>
            <a:endParaRPr lang="fr-FR"/>
          </a:p>
        </p:txBody>
      </p:sp>
    </p:spTree>
    <p:extLst>
      <p:ext uri="{BB962C8B-B14F-4D97-AF65-F5344CB8AC3E}">
        <p14:creationId xmlns:p14="http://schemas.microsoft.com/office/powerpoint/2010/main" val="1388932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DEE61-7DFD-4FC4-A1F5-AA7D0134FBA1}" type="datetimeFigureOut">
              <a:rPr lang="fr-FR" smtClean="0"/>
              <a:t>26/01/2021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C77170-1B69-4B6E-B926-7A78FD5FAE97}" type="slidenum">
              <a:rPr lang="fr-FR" smtClean="0"/>
              <a:t>‹N°›</a:t>
            </a:fld>
            <a:endParaRPr lang="fr-FR"/>
          </a:p>
        </p:txBody>
      </p:sp>
    </p:spTree>
    <p:extLst>
      <p:ext uri="{BB962C8B-B14F-4D97-AF65-F5344CB8AC3E}">
        <p14:creationId xmlns:p14="http://schemas.microsoft.com/office/powerpoint/2010/main" val="758874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s://support.lucca.fr/hc/fr/articles/115000576925" TargetMode="Externa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4400" dirty="0">
                <a:solidFill>
                  <a:srgbClr val="5FC871"/>
                </a:solidFill>
                <a:latin typeface="Arial"/>
                <a:ea typeface="Arial"/>
                <a:cs typeface="Arial"/>
              </a:rPr>
              <a:t>APPLICATION MOBILE</a:t>
            </a:r>
          </a:p>
        </p:txBody>
      </p:sp>
    </p:spTree>
    <p:extLst>
      <p:ext uri="{BB962C8B-B14F-4D97-AF65-F5344CB8AC3E}">
        <p14:creationId xmlns:p14="http://schemas.microsoft.com/office/powerpoint/2010/main" val="3868342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pic>
        <p:nvPicPr>
          <p:cNvPr id="593" name="Google Shape;593;p38"/>
          <p:cNvPicPr preferRelativeResize="0"/>
          <p:nvPr/>
        </p:nvPicPr>
        <p:blipFill rotWithShape="1">
          <a:blip r:embed="rId3">
            <a:alphaModFix/>
          </a:blip>
          <a:srcRect t="3418"/>
          <a:stretch/>
        </p:blipFill>
        <p:spPr>
          <a:xfrm>
            <a:off x="449667" y="1050649"/>
            <a:ext cx="3223268" cy="5537336"/>
          </a:xfrm>
          <a:prstGeom prst="rect">
            <a:avLst/>
          </a:prstGeom>
          <a:noFill/>
          <a:ln>
            <a:noFill/>
          </a:ln>
          <a:effectLst>
            <a:outerShdw blurRad="285750" algn="bl" rotWithShape="0">
              <a:schemeClr val="dk2">
                <a:alpha val="32000"/>
              </a:schemeClr>
            </a:outerShdw>
          </a:effectLst>
        </p:spPr>
      </p:pic>
      <p:pic>
        <p:nvPicPr>
          <p:cNvPr id="594" name="Google Shape;594;p38"/>
          <p:cNvPicPr preferRelativeResize="0"/>
          <p:nvPr/>
        </p:nvPicPr>
        <p:blipFill rotWithShape="1">
          <a:blip r:embed="rId4">
            <a:alphaModFix/>
          </a:blip>
          <a:srcRect t="8883"/>
          <a:stretch/>
        </p:blipFill>
        <p:spPr>
          <a:xfrm>
            <a:off x="4065267" y="1217800"/>
            <a:ext cx="3183900" cy="5160165"/>
          </a:xfrm>
          <a:prstGeom prst="rect">
            <a:avLst/>
          </a:prstGeom>
          <a:noFill/>
          <a:ln>
            <a:noFill/>
          </a:ln>
          <a:effectLst>
            <a:outerShdw blurRad="285750" algn="bl" rotWithShape="0">
              <a:schemeClr val="dk2">
                <a:alpha val="32000"/>
              </a:schemeClr>
            </a:outerShdw>
          </a:effectLst>
        </p:spPr>
      </p:pic>
      <p:sp>
        <p:nvSpPr>
          <p:cNvPr id="595" name="Google Shape;595;p38"/>
          <p:cNvSpPr txBox="1">
            <a:spLocks noGrp="1"/>
          </p:cNvSpPr>
          <p:nvPr>
            <p:ph type="sldNum" idx="12"/>
          </p:nvPr>
        </p:nvSpPr>
        <p:spPr>
          <a:xfrm>
            <a:off x="8737600" y="6356351"/>
            <a:ext cx="2844800" cy="365200"/>
          </a:xfrm>
          <a:prstGeom prst="rect">
            <a:avLst/>
          </a:prstGeom>
        </p:spPr>
        <p:txBody>
          <a:bodyPr spcFirstLastPara="1" vert="horz" wrap="square" lIns="121900" tIns="60933" rIns="121900" bIns="60933" rtlCol="0" anchor="ctr" anchorCtr="0">
            <a:noAutofit/>
          </a:bodyPr>
          <a:lstStyle/>
          <a:p>
            <a:fld id="{00000000-1234-1234-1234-123412341234}" type="slidenum">
              <a:rPr lang="fr-FR"/>
              <a:pPr/>
              <a:t>10</a:t>
            </a:fld>
            <a:endParaRPr/>
          </a:p>
        </p:txBody>
      </p:sp>
      <p:sp>
        <p:nvSpPr>
          <p:cNvPr id="596" name="Google Shape;596;p38"/>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50000"/>
              </a:lnSpc>
              <a:spcBef>
                <a:spcPts val="0"/>
              </a:spcBef>
              <a:buClr>
                <a:schemeClr val="lt1"/>
              </a:buClr>
              <a:buSzPts val="1400"/>
            </a:pPr>
            <a:r>
              <a:rPr lang="fr-FR" sz="1867">
                <a:solidFill>
                  <a:srgbClr val="5FC871"/>
                </a:solidFill>
              </a:rPr>
              <a:t>REFUSER UNE NOTE DE FRAIS</a:t>
            </a:r>
            <a:endParaRPr sz="1867">
              <a:solidFill>
                <a:srgbClr val="5FC871"/>
              </a:solidFill>
            </a:endParaRPr>
          </a:p>
        </p:txBody>
      </p:sp>
      <p:grpSp>
        <p:nvGrpSpPr>
          <p:cNvPr id="597" name="Google Shape;597;p38"/>
          <p:cNvGrpSpPr/>
          <p:nvPr/>
        </p:nvGrpSpPr>
        <p:grpSpPr>
          <a:xfrm>
            <a:off x="2806283" y="5608508"/>
            <a:ext cx="528000" cy="528000"/>
            <a:chOff x="3206306" y="3934275"/>
            <a:chExt cx="396000" cy="396000"/>
          </a:xfrm>
        </p:grpSpPr>
        <p:sp>
          <p:nvSpPr>
            <p:cNvPr id="598" name="Google Shape;598;p38"/>
            <p:cNvSpPr/>
            <p:nvPr/>
          </p:nvSpPr>
          <p:spPr>
            <a:xfrm rot="8100000">
              <a:off x="3264299" y="3992267"/>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2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99" name="Google Shape;599;p38"/>
            <p:cNvSpPr txBox="1"/>
            <p:nvPr/>
          </p:nvSpPr>
          <p:spPr>
            <a:xfrm>
              <a:off x="3241550" y="3937850"/>
              <a:ext cx="325500" cy="260400"/>
            </a:xfrm>
            <a:prstGeom prst="rect">
              <a:avLst/>
            </a:prstGeom>
            <a:noFill/>
            <a:ln>
              <a:noFill/>
            </a:ln>
            <a:effectLst>
              <a:outerShdw blurRad="28575" dist="9525" dir="5400000" algn="bl" rotWithShape="0">
                <a:srgbClr val="073763">
                  <a:alpha val="14120"/>
                </a:srgbClr>
              </a:outerShdw>
            </a:effectLst>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latin typeface="Helvetica Neue"/>
                  <a:ea typeface="Helvetica Neue"/>
                  <a:cs typeface="Helvetica Neue"/>
                  <a:sym typeface="Helvetica Neue"/>
                </a:rPr>
                <a:t>1</a:t>
              </a:r>
              <a:endParaRPr sz="1867">
                <a:solidFill>
                  <a:srgbClr val="000000"/>
                </a:solidFill>
                <a:latin typeface="Arial"/>
                <a:ea typeface="Arial"/>
                <a:cs typeface="Arial"/>
                <a:sym typeface="Arial"/>
              </a:endParaRPr>
            </a:p>
          </p:txBody>
        </p:sp>
      </p:grpSp>
      <p:grpSp>
        <p:nvGrpSpPr>
          <p:cNvPr id="600" name="Google Shape;600;p38"/>
          <p:cNvGrpSpPr/>
          <p:nvPr/>
        </p:nvGrpSpPr>
        <p:grpSpPr>
          <a:xfrm>
            <a:off x="8644908" y="1843900"/>
            <a:ext cx="528000" cy="528000"/>
            <a:chOff x="3206306" y="3934275"/>
            <a:chExt cx="396000" cy="396000"/>
          </a:xfrm>
        </p:grpSpPr>
        <p:sp>
          <p:nvSpPr>
            <p:cNvPr id="601" name="Google Shape;601;p38"/>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02" name="Google Shape;602;p38"/>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1</a:t>
              </a:r>
              <a:endParaRPr sz="1867">
                <a:solidFill>
                  <a:srgbClr val="000000"/>
                </a:solidFill>
                <a:latin typeface="Arial"/>
                <a:ea typeface="Arial"/>
                <a:cs typeface="Arial"/>
                <a:sym typeface="Arial"/>
              </a:endParaRPr>
            </a:p>
          </p:txBody>
        </p:sp>
      </p:grpSp>
      <p:sp>
        <p:nvSpPr>
          <p:cNvPr id="603" name="Google Shape;603;p38"/>
          <p:cNvSpPr txBox="1"/>
          <p:nvPr/>
        </p:nvSpPr>
        <p:spPr>
          <a:xfrm>
            <a:off x="8644900" y="2312433"/>
            <a:ext cx="3386400" cy="830000"/>
          </a:xfrm>
          <a:prstGeom prst="rect">
            <a:avLst/>
          </a:prstGeom>
          <a:noFill/>
          <a:ln>
            <a:noFill/>
          </a:ln>
        </p:spPr>
        <p:txBody>
          <a:bodyPr spcFirstLastPara="1" wrap="square" lIns="121900" tIns="144000" rIns="121900" bIns="121900" anchor="t" anchorCtr="0">
            <a:noAutofit/>
          </a:bodyPr>
          <a:lstStyle/>
          <a:p>
            <a:pPr>
              <a:buClr>
                <a:schemeClr val="dk1"/>
              </a:buClr>
              <a:buSzPts val="1100"/>
            </a:pPr>
            <a:r>
              <a:rPr lang="fr-FR" sz="1333">
                <a:solidFill>
                  <a:srgbClr val="FFFFFF"/>
                </a:solidFill>
              </a:rPr>
              <a:t>Si vous souhaitez refuser toutes les dépenses de la note de frais, cliquez directement sur le bouton Refuser.</a:t>
            </a:r>
            <a:endParaRPr sz="1333">
              <a:solidFill>
                <a:srgbClr val="FFFFFF"/>
              </a:solidFill>
              <a:latin typeface="Arial"/>
              <a:ea typeface="Arial"/>
              <a:cs typeface="Arial"/>
              <a:sym typeface="Arial"/>
            </a:endParaRPr>
          </a:p>
        </p:txBody>
      </p:sp>
      <p:grpSp>
        <p:nvGrpSpPr>
          <p:cNvPr id="604" name="Google Shape;604;p38"/>
          <p:cNvGrpSpPr/>
          <p:nvPr/>
        </p:nvGrpSpPr>
        <p:grpSpPr>
          <a:xfrm>
            <a:off x="8654241" y="3714820"/>
            <a:ext cx="528000" cy="528000"/>
            <a:chOff x="3206306" y="3934275"/>
            <a:chExt cx="396000" cy="396000"/>
          </a:xfrm>
        </p:grpSpPr>
        <p:sp>
          <p:nvSpPr>
            <p:cNvPr id="605" name="Google Shape;605;p38"/>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06" name="Google Shape;606;p38"/>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2</a:t>
              </a:r>
              <a:endParaRPr sz="1867">
                <a:solidFill>
                  <a:srgbClr val="000000"/>
                </a:solidFill>
                <a:latin typeface="Arial"/>
                <a:ea typeface="Arial"/>
                <a:cs typeface="Arial"/>
                <a:sym typeface="Arial"/>
              </a:endParaRPr>
            </a:p>
          </p:txBody>
        </p:sp>
      </p:grpSp>
      <p:sp>
        <p:nvSpPr>
          <p:cNvPr id="607" name="Google Shape;607;p38"/>
          <p:cNvSpPr txBox="1"/>
          <p:nvPr/>
        </p:nvSpPr>
        <p:spPr>
          <a:xfrm>
            <a:off x="8644900" y="4268687"/>
            <a:ext cx="3386400" cy="830000"/>
          </a:xfrm>
          <a:prstGeom prst="rect">
            <a:avLst/>
          </a:prstGeom>
          <a:noFill/>
          <a:ln>
            <a:noFill/>
          </a:ln>
        </p:spPr>
        <p:txBody>
          <a:bodyPr spcFirstLastPara="1" wrap="square" lIns="121900" tIns="144000" rIns="121900" bIns="121900" anchor="t" anchorCtr="0">
            <a:noAutofit/>
          </a:bodyPr>
          <a:lstStyle/>
          <a:p>
            <a:pPr>
              <a:buClr>
                <a:schemeClr val="dk1"/>
              </a:buClr>
              <a:buSzPts val="1100"/>
            </a:pPr>
            <a:r>
              <a:rPr lang="fr-FR" sz="1333">
                <a:solidFill>
                  <a:schemeClr val="lt1"/>
                </a:solidFill>
              </a:rPr>
              <a:t>Vous devrez renseigner obligatoirement le motif avant de pouvoir refuser la note de frais.</a:t>
            </a:r>
            <a:endParaRPr sz="1333">
              <a:solidFill>
                <a:schemeClr val="lt1"/>
              </a:solidFill>
              <a:latin typeface="Arial"/>
              <a:ea typeface="Arial"/>
              <a:cs typeface="Arial"/>
              <a:sym typeface="Arial"/>
            </a:endParaRPr>
          </a:p>
        </p:txBody>
      </p:sp>
      <p:grpSp>
        <p:nvGrpSpPr>
          <p:cNvPr id="608" name="Google Shape;608;p38"/>
          <p:cNvGrpSpPr/>
          <p:nvPr/>
        </p:nvGrpSpPr>
        <p:grpSpPr>
          <a:xfrm>
            <a:off x="7003395" y="2394737"/>
            <a:ext cx="528000" cy="528000"/>
            <a:chOff x="3206306" y="3934275"/>
            <a:chExt cx="396000" cy="396000"/>
          </a:xfrm>
        </p:grpSpPr>
        <p:sp>
          <p:nvSpPr>
            <p:cNvPr id="609" name="Google Shape;609;p38"/>
            <p:cNvSpPr/>
            <p:nvPr/>
          </p:nvSpPr>
          <p:spPr>
            <a:xfrm rot="-8100000">
              <a:off x="3264299" y="3992267"/>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2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10" name="Google Shape;610;p38"/>
            <p:cNvSpPr txBox="1"/>
            <p:nvPr/>
          </p:nvSpPr>
          <p:spPr>
            <a:xfrm>
              <a:off x="3241550" y="3937850"/>
              <a:ext cx="325500" cy="260400"/>
            </a:xfrm>
            <a:prstGeom prst="rect">
              <a:avLst/>
            </a:prstGeom>
            <a:noFill/>
            <a:ln>
              <a:noFill/>
            </a:ln>
            <a:effectLst>
              <a:outerShdw blurRad="28575" dist="9525" dir="5400000" algn="bl" rotWithShape="0">
                <a:srgbClr val="073763">
                  <a:alpha val="14120"/>
                </a:srgbClr>
              </a:outerShdw>
            </a:effectLst>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2</a:t>
              </a:r>
              <a:endParaRPr sz="1867">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787934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pic>
        <p:nvPicPr>
          <p:cNvPr id="615" name="Google Shape;615;p39"/>
          <p:cNvPicPr preferRelativeResize="0"/>
          <p:nvPr/>
        </p:nvPicPr>
        <p:blipFill>
          <a:blip r:embed="rId3">
            <a:alphaModFix/>
          </a:blip>
          <a:stretch>
            <a:fillRect/>
          </a:stretch>
        </p:blipFill>
        <p:spPr>
          <a:xfrm>
            <a:off x="205597" y="4502201"/>
            <a:ext cx="7765600" cy="1710532"/>
          </a:xfrm>
          <a:prstGeom prst="rect">
            <a:avLst/>
          </a:prstGeom>
          <a:noFill/>
          <a:ln>
            <a:noFill/>
          </a:ln>
          <a:effectLst>
            <a:outerShdw blurRad="485775" dist="19050" algn="bl" rotWithShape="0">
              <a:srgbClr val="073763">
                <a:alpha val="20000"/>
              </a:srgbClr>
            </a:outerShdw>
          </a:effectLst>
        </p:spPr>
      </p:pic>
      <p:pic>
        <p:nvPicPr>
          <p:cNvPr id="616" name="Google Shape;616;p39"/>
          <p:cNvPicPr preferRelativeResize="0"/>
          <p:nvPr/>
        </p:nvPicPr>
        <p:blipFill>
          <a:blip r:embed="rId4">
            <a:alphaModFix/>
          </a:blip>
          <a:stretch>
            <a:fillRect/>
          </a:stretch>
        </p:blipFill>
        <p:spPr>
          <a:xfrm>
            <a:off x="133701" y="1532868"/>
            <a:ext cx="7909399" cy="2526917"/>
          </a:xfrm>
          <a:prstGeom prst="rect">
            <a:avLst/>
          </a:prstGeom>
          <a:noFill/>
          <a:ln>
            <a:noFill/>
          </a:ln>
          <a:effectLst>
            <a:outerShdw blurRad="485775" dist="19050" algn="bl" rotWithShape="0">
              <a:srgbClr val="073763">
                <a:alpha val="20000"/>
              </a:srgbClr>
            </a:outerShdw>
          </a:effectLst>
        </p:spPr>
      </p:pic>
      <p:sp>
        <p:nvSpPr>
          <p:cNvPr id="617" name="Google Shape;617;p39"/>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11</a:t>
            </a:fld>
            <a:endParaRPr>
              <a:solidFill>
                <a:srgbClr val="FFFFFF"/>
              </a:solidFill>
            </a:endParaRPr>
          </a:p>
        </p:txBody>
      </p:sp>
      <p:sp>
        <p:nvSpPr>
          <p:cNvPr id="618" name="Google Shape;618;p39"/>
          <p:cNvSpPr txBox="1"/>
          <p:nvPr/>
        </p:nvSpPr>
        <p:spPr>
          <a:xfrm>
            <a:off x="8737600" y="1390367"/>
            <a:ext cx="3417600" cy="14872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b="1">
                <a:solidFill>
                  <a:schemeClr val="lt1"/>
                </a:solidFill>
                <a:latin typeface="Arial"/>
                <a:ea typeface="Arial"/>
                <a:cs typeface="Arial"/>
                <a:sym typeface="Arial"/>
              </a:rPr>
              <a:t>Source de la dépense</a:t>
            </a:r>
            <a:endParaRPr sz="1333" b="1">
              <a:solidFill>
                <a:schemeClr val="lt1"/>
              </a:solidFill>
              <a:latin typeface="Arial"/>
              <a:ea typeface="Arial"/>
              <a:cs typeface="Arial"/>
              <a:sym typeface="Arial"/>
            </a:endParaRPr>
          </a:p>
          <a:p>
            <a:pPr>
              <a:buClr>
                <a:srgbClr val="000000"/>
              </a:buClr>
              <a:buSzPts val="1000"/>
            </a:pPr>
            <a:r>
              <a:rPr lang="fr-FR" sz="1333">
                <a:solidFill>
                  <a:schemeClr val="lt1"/>
                </a:solidFill>
                <a:latin typeface="Arial"/>
                <a:ea typeface="Arial"/>
                <a:cs typeface="Arial"/>
                <a:sym typeface="Arial"/>
              </a:rPr>
              <a:t>Banque Anytime ou Budget Insight. Dépenses remontées automatique de vos cartes anytime ou de société. La dépense reste invalide tant qu’elle n’est pas complète.</a:t>
            </a:r>
            <a:endParaRPr sz="1333" b="1">
              <a:solidFill>
                <a:srgbClr val="FFFFFF"/>
              </a:solidFill>
              <a:latin typeface="Arial"/>
              <a:ea typeface="Arial"/>
              <a:cs typeface="Arial"/>
              <a:sym typeface="Arial"/>
            </a:endParaRPr>
          </a:p>
        </p:txBody>
      </p:sp>
      <p:sp>
        <p:nvSpPr>
          <p:cNvPr id="619" name="Google Shape;619;p39"/>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00000"/>
              </a:lnSpc>
              <a:spcBef>
                <a:spcPts val="0"/>
              </a:spcBef>
              <a:buClr>
                <a:schemeClr val="lt1"/>
              </a:buClr>
              <a:buSzPts val="1400"/>
            </a:pPr>
            <a:r>
              <a:rPr lang="fr-FR" sz="1867">
                <a:solidFill>
                  <a:srgbClr val="5FC871"/>
                </a:solidFill>
              </a:rPr>
              <a:t>SYNCHRONISATION BANCAIRE</a:t>
            </a:r>
            <a:endParaRPr sz="1867">
              <a:solidFill>
                <a:srgbClr val="5FC871"/>
              </a:solidFill>
            </a:endParaRPr>
          </a:p>
          <a:p>
            <a:pPr algn="ctr">
              <a:lnSpc>
                <a:spcPct val="100000"/>
              </a:lnSpc>
              <a:spcBef>
                <a:spcPts val="0"/>
              </a:spcBef>
              <a:buClr>
                <a:schemeClr val="lt1"/>
              </a:buClr>
              <a:buSzPts val="1400"/>
            </a:pPr>
            <a:r>
              <a:rPr lang="fr-FR" sz="1333">
                <a:solidFill>
                  <a:srgbClr val="999999"/>
                </a:solidFill>
              </a:rPr>
              <a:t>ANYTIME / BUDGET INSIGHT</a:t>
            </a:r>
            <a:endParaRPr sz="1333">
              <a:solidFill>
                <a:srgbClr val="999999"/>
              </a:solidFill>
            </a:endParaRPr>
          </a:p>
        </p:txBody>
      </p:sp>
      <p:grpSp>
        <p:nvGrpSpPr>
          <p:cNvPr id="620" name="Google Shape;620;p39"/>
          <p:cNvGrpSpPr/>
          <p:nvPr/>
        </p:nvGrpSpPr>
        <p:grpSpPr>
          <a:xfrm>
            <a:off x="8667575" y="862367"/>
            <a:ext cx="528000" cy="528000"/>
            <a:chOff x="3206306" y="3934275"/>
            <a:chExt cx="396000" cy="396000"/>
          </a:xfrm>
        </p:grpSpPr>
        <p:sp>
          <p:nvSpPr>
            <p:cNvPr id="621" name="Google Shape;621;p39"/>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22" name="Google Shape;622;p39"/>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1</a:t>
              </a:r>
              <a:endParaRPr sz="1867">
                <a:solidFill>
                  <a:srgbClr val="000000"/>
                </a:solidFill>
                <a:latin typeface="Arial"/>
                <a:ea typeface="Arial"/>
                <a:cs typeface="Arial"/>
                <a:sym typeface="Arial"/>
              </a:endParaRPr>
            </a:p>
          </p:txBody>
        </p:sp>
      </p:grpSp>
      <p:grpSp>
        <p:nvGrpSpPr>
          <p:cNvPr id="623" name="Google Shape;623;p39"/>
          <p:cNvGrpSpPr/>
          <p:nvPr/>
        </p:nvGrpSpPr>
        <p:grpSpPr>
          <a:xfrm>
            <a:off x="1259669" y="5195064"/>
            <a:ext cx="528000" cy="528000"/>
            <a:chOff x="3206306" y="3934275"/>
            <a:chExt cx="396000" cy="396000"/>
          </a:xfrm>
        </p:grpSpPr>
        <p:sp>
          <p:nvSpPr>
            <p:cNvPr id="624" name="Google Shape;624;p39"/>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25" name="Google Shape;625;p39"/>
            <p:cNvSpPr txBox="1"/>
            <p:nvPr/>
          </p:nvSpPr>
          <p:spPr>
            <a:xfrm>
              <a:off x="3241550" y="3937850"/>
              <a:ext cx="325500" cy="260400"/>
            </a:xfrm>
            <a:prstGeom prst="rect">
              <a:avLst/>
            </a:prstGeom>
            <a:noFill/>
            <a:ln>
              <a:noFill/>
            </a:ln>
            <a:effectLst>
              <a:outerShdw blurRad="28575" dist="9525" dir="5400000" algn="bl" rotWithShape="0">
                <a:srgbClr val="073763">
                  <a:alpha val="13725"/>
                </a:srgbClr>
              </a:outerShdw>
            </a:effectLst>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2</a:t>
              </a:r>
              <a:endParaRPr sz="1867">
                <a:solidFill>
                  <a:srgbClr val="000000"/>
                </a:solidFill>
                <a:latin typeface="Arial"/>
                <a:ea typeface="Arial"/>
                <a:cs typeface="Arial"/>
                <a:sym typeface="Arial"/>
              </a:endParaRPr>
            </a:p>
          </p:txBody>
        </p:sp>
      </p:grpSp>
      <p:sp>
        <p:nvSpPr>
          <p:cNvPr id="626" name="Google Shape;626;p39"/>
          <p:cNvSpPr txBox="1"/>
          <p:nvPr/>
        </p:nvSpPr>
        <p:spPr>
          <a:xfrm>
            <a:off x="8737600" y="3966233"/>
            <a:ext cx="3098800" cy="10364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b="1">
                <a:solidFill>
                  <a:schemeClr val="lt1"/>
                </a:solidFill>
                <a:latin typeface="Arial"/>
                <a:ea typeface="Arial"/>
                <a:cs typeface="Arial"/>
                <a:sym typeface="Arial"/>
              </a:rPr>
              <a:t>Source : Rapprochement</a:t>
            </a:r>
            <a:endParaRPr sz="1333" b="1">
              <a:solidFill>
                <a:schemeClr val="lt1"/>
              </a:solidFill>
              <a:latin typeface="Arial"/>
              <a:ea typeface="Arial"/>
              <a:cs typeface="Arial"/>
              <a:sym typeface="Arial"/>
            </a:endParaRPr>
          </a:p>
          <a:p>
            <a:pPr>
              <a:buClr>
                <a:srgbClr val="000000"/>
              </a:buClr>
              <a:buSzPts val="1000"/>
            </a:pPr>
            <a:r>
              <a:rPr lang="fr-FR" sz="1333">
                <a:solidFill>
                  <a:schemeClr val="lt1"/>
                </a:solidFill>
                <a:latin typeface="Arial"/>
                <a:ea typeface="Arial"/>
                <a:cs typeface="Arial"/>
                <a:sym typeface="Arial"/>
              </a:rPr>
              <a:t>Si vous avez synchronisé Cleemy avec des flux bancaires, ceux-ci sont automatiquement rapprochés des dépenses créées par </a:t>
            </a:r>
            <a:r>
              <a:rPr lang="fr-FR" sz="1333">
                <a:solidFill>
                  <a:schemeClr val="lt1"/>
                </a:solidFill>
                <a:uFill>
                  <a:noFill/>
                </a:u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reconnaissance de caractères</a:t>
            </a:r>
            <a:r>
              <a:rPr lang="fr-FR" sz="1333">
                <a:solidFill>
                  <a:schemeClr val="lt1"/>
                </a:solidFill>
                <a:latin typeface="Arial"/>
                <a:ea typeface="Arial"/>
                <a:cs typeface="Arial"/>
                <a:sym typeface="Arial"/>
              </a:rPr>
              <a:t> (slide 19).</a:t>
            </a:r>
            <a:endParaRPr sz="1333">
              <a:solidFill>
                <a:schemeClr val="lt1"/>
              </a:solidFill>
              <a:latin typeface="Arial"/>
              <a:ea typeface="Arial"/>
              <a:cs typeface="Arial"/>
              <a:sym typeface="Arial"/>
            </a:endParaRPr>
          </a:p>
          <a:p>
            <a:pPr>
              <a:buClr>
                <a:srgbClr val="000000"/>
              </a:buClr>
              <a:buSzPts val="1000"/>
            </a:pPr>
            <a:endParaRPr sz="1333">
              <a:solidFill>
                <a:schemeClr val="lt1"/>
              </a:solidFill>
              <a:latin typeface="Arial"/>
              <a:ea typeface="Arial"/>
              <a:cs typeface="Arial"/>
              <a:sym typeface="Arial"/>
            </a:endParaRPr>
          </a:p>
        </p:txBody>
      </p:sp>
      <p:grpSp>
        <p:nvGrpSpPr>
          <p:cNvPr id="627" name="Google Shape;627;p39"/>
          <p:cNvGrpSpPr/>
          <p:nvPr/>
        </p:nvGrpSpPr>
        <p:grpSpPr>
          <a:xfrm>
            <a:off x="8667575" y="3438233"/>
            <a:ext cx="528000" cy="528000"/>
            <a:chOff x="3206306" y="3934275"/>
            <a:chExt cx="396000" cy="396000"/>
          </a:xfrm>
        </p:grpSpPr>
        <p:sp>
          <p:nvSpPr>
            <p:cNvPr id="628" name="Google Shape;628;p39"/>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29" name="Google Shape;629;p39"/>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2</a:t>
              </a:r>
              <a:endParaRPr sz="1867">
                <a:solidFill>
                  <a:srgbClr val="000000"/>
                </a:solidFill>
                <a:latin typeface="Arial"/>
                <a:ea typeface="Arial"/>
                <a:cs typeface="Arial"/>
                <a:sym typeface="Arial"/>
              </a:endParaRPr>
            </a:p>
          </p:txBody>
        </p:sp>
      </p:grpSp>
      <p:grpSp>
        <p:nvGrpSpPr>
          <p:cNvPr id="630" name="Google Shape;630;p39"/>
          <p:cNvGrpSpPr/>
          <p:nvPr/>
        </p:nvGrpSpPr>
        <p:grpSpPr>
          <a:xfrm>
            <a:off x="1158068" y="2404687"/>
            <a:ext cx="528000" cy="528000"/>
            <a:chOff x="3206306" y="3934275"/>
            <a:chExt cx="396000" cy="396000"/>
          </a:xfrm>
        </p:grpSpPr>
        <p:sp>
          <p:nvSpPr>
            <p:cNvPr id="631" name="Google Shape;631;p39"/>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3725"/>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32" name="Google Shape;632;p39"/>
            <p:cNvSpPr txBox="1"/>
            <p:nvPr/>
          </p:nvSpPr>
          <p:spPr>
            <a:xfrm>
              <a:off x="3241550" y="3937850"/>
              <a:ext cx="325500" cy="260400"/>
            </a:xfrm>
            <a:prstGeom prst="rect">
              <a:avLst/>
            </a:prstGeom>
            <a:noFill/>
            <a:ln>
              <a:noFill/>
            </a:ln>
            <a:effectLst>
              <a:outerShdw blurRad="28575" dist="9525" dir="5400000" algn="bl" rotWithShape="0">
                <a:srgbClr val="073763">
                  <a:alpha val="13725"/>
                </a:srgbClr>
              </a:outerShdw>
            </a:effectLst>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1</a:t>
              </a:r>
              <a:endParaRPr sz="1867">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01294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40"/>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12</a:t>
            </a:fld>
            <a:endParaRPr>
              <a:solidFill>
                <a:srgbClr val="FFFFFF"/>
              </a:solidFill>
            </a:endParaRPr>
          </a:p>
        </p:txBody>
      </p:sp>
      <p:sp>
        <p:nvSpPr>
          <p:cNvPr id="638" name="Google Shape;638;p40"/>
          <p:cNvSpPr txBox="1"/>
          <p:nvPr/>
        </p:nvSpPr>
        <p:spPr>
          <a:xfrm>
            <a:off x="8737600" y="1806309"/>
            <a:ext cx="3417600" cy="14872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b="1">
                <a:solidFill>
                  <a:schemeClr val="lt1"/>
                </a:solidFill>
                <a:latin typeface="Arial"/>
                <a:ea typeface="Arial"/>
                <a:cs typeface="Arial"/>
                <a:sym typeface="Arial"/>
              </a:rPr>
              <a:t>Remboursement en attente</a:t>
            </a:r>
            <a:endParaRPr sz="1333" b="1">
              <a:solidFill>
                <a:schemeClr val="lt1"/>
              </a:solidFill>
              <a:latin typeface="Arial"/>
              <a:ea typeface="Arial"/>
              <a:cs typeface="Arial"/>
              <a:sym typeface="Arial"/>
            </a:endParaRPr>
          </a:p>
          <a:p>
            <a:pPr>
              <a:buClr>
                <a:srgbClr val="000000"/>
              </a:buClr>
              <a:buSzPts val="1000"/>
            </a:pPr>
            <a:r>
              <a:rPr lang="fr-FR" sz="1333">
                <a:solidFill>
                  <a:schemeClr val="lt1"/>
                </a:solidFill>
                <a:latin typeface="Arial"/>
                <a:ea typeface="Arial"/>
                <a:cs typeface="Arial"/>
                <a:sym typeface="Arial"/>
              </a:rPr>
              <a:t>Résumé du montant des notes de frais déclarées en attente de remboursement.</a:t>
            </a:r>
            <a:endParaRPr sz="1333" b="1">
              <a:solidFill>
                <a:srgbClr val="FFFFFF"/>
              </a:solidFill>
              <a:latin typeface="Arial"/>
              <a:ea typeface="Arial"/>
              <a:cs typeface="Arial"/>
              <a:sym typeface="Arial"/>
            </a:endParaRPr>
          </a:p>
        </p:txBody>
      </p:sp>
      <p:sp>
        <p:nvSpPr>
          <p:cNvPr id="639" name="Google Shape;639;p40"/>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00000"/>
              </a:lnSpc>
              <a:spcBef>
                <a:spcPts val="0"/>
              </a:spcBef>
              <a:buClr>
                <a:schemeClr val="lt1"/>
              </a:buClr>
              <a:buSzPts val="1400"/>
            </a:pPr>
            <a:r>
              <a:rPr lang="fr-FR" sz="1867">
                <a:solidFill>
                  <a:srgbClr val="5FC871"/>
                </a:solidFill>
              </a:rPr>
              <a:t>SYNCHRONISATION BANCAIRE – SITUATION MOBILE</a:t>
            </a:r>
            <a:endParaRPr sz="1867">
              <a:solidFill>
                <a:srgbClr val="5FC871"/>
              </a:solidFill>
            </a:endParaRPr>
          </a:p>
          <a:p>
            <a:pPr algn="ctr">
              <a:lnSpc>
                <a:spcPct val="100000"/>
              </a:lnSpc>
              <a:spcBef>
                <a:spcPts val="0"/>
              </a:spcBef>
              <a:buClr>
                <a:schemeClr val="lt1"/>
              </a:buClr>
              <a:buSzPts val="1400"/>
            </a:pPr>
            <a:r>
              <a:rPr lang="fr-FR" sz="1333">
                <a:solidFill>
                  <a:srgbClr val="999999"/>
                </a:solidFill>
              </a:rPr>
              <a:t>ANYTIME</a:t>
            </a:r>
            <a:endParaRPr sz="1333">
              <a:solidFill>
                <a:srgbClr val="999999"/>
              </a:solidFill>
            </a:endParaRPr>
          </a:p>
        </p:txBody>
      </p:sp>
      <p:grpSp>
        <p:nvGrpSpPr>
          <p:cNvPr id="640" name="Google Shape;640;p40"/>
          <p:cNvGrpSpPr/>
          <p:nvPr/>
        </p:nvGrpSpPr>
        <p:grpSpPr>
          <a:xfrm>
            <a:off x="8667575" y="1278309"/>
            <a:ext cx="528000" cy="528000"/>
            <a:chOff x="3206306" y="3934275"/>
            <a:chExt cx="396000" cy="396000"/>
          </a:xfrm>
        </p:grpSpPr>
        <p:sp>
          <p:nvSpPr>
            <p:cNvPr id="641" name="Google Shape;641;p4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42" name="Google Shape;642;p40"/>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1</a:t>
              </a:r>
              <a:endParaRPr sz="1867">
                <a:solidFill>
                  <a:srgbClr val="000000"/>
                </a:solidFill>
                <a:latin typeface="Arial"/>
                <a:ea typeface="Arial"/>
                <a:cs typeface="Arial"/>
                <a:sym typeface="Arial"/>
              </a:endParaRPr>
            </a:p>
          </p:txBody>
        </p:sp>
      </p:grpSp>
      <p:sp>
        <p:nvSpPr>
          <p:cNvPr id="643" name="Google Shape;643;p40"/>
          <p:cNvSpPr txBox="1"/>
          <p:nvPr/>
        </p:nvSpPr>
        <p:spPr>
          <a:xfrm>
            <a:off x="8737600" y="3356633"/>
            <a:ext cx="3098800" cy="10364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b="1">
                <a:solidFill>
                  <a:schemeClr val="lt1"/>
                </a:solidFill>
                <a:latin typeface="Arial"/>
                <a:ea typeface="Arial"/>
                <a:cs typeface="Arial"/>
                <a:sym typeface="Arial"/>
              </a:rPr>
              <a:t>Carte Anytime</a:t>
            </a:r>
            <a:endParaRPr sz="1333" b="1">
              <a:solidFill>
                <a:schemeClr val="lt1"/>
              </a:solidFill>
              <a:latin typeface="Arial"/>
              <a:ea typeface="Arial"/>
              <a:cs typeface="Arial"/>
              <a:sym typeface="Arial"/>
            </a:endParaRPr>
          </a:p>
          <a:p>
            <a:pPr>
              <a:buClr>
                <a:srgbClr val="000000"/>
              </a:buClr>
              <a:buSzPts val="1000"/>
            </a:pPr>
            <a:r>
              <a:rPr lang="fr-FR" sz="1333">
                <a:solidFill>
                  <a:schemeClr val="lt1"/>
                </a:solidFill>
                <a:latin typeface="Arial"/>
                <a:ea typeface="Arial"/>
                <a:cs typeface="Arial"/>
                <a:sym typeface="Arial"/>
              </a:rPr>
              <a:t>Montant disponible sur votre carte Anytime.</a:t>
            </a:r>
            <a:endParaRPr sz="1333">
              <a:solidFill>
                <a:schemeClr val="lt1"/>
              </a:solidFill>
              <a:latin typeface="Arial"/>
              <a:ea typeface="Arial"/>
              <a:cs typeface="Arial"/>
              <a:sym typeface="Arial"/>
            </a:endParaRPr>
          </a:p>
          <a:p>
            <a:pPr>
              <a:buClr>
                <a:srgbClr val="000000"/>
              </a:buClr>
              <a:buSzPts val="1000"/>
            </a:pPr>
            <a:endParaRPr sz="1333">
              <a:solidFill>
                <a:schemeClr val="lt1"/>
              </a:solidFill>
              <a:latin typeface="Arial"/>
              <a:ea typeface="Arial"/>
              <a:cs typeface="Arial"/>
              <a:sym typeface="Arial"/>
            </a:endParaRPr>
          </a:p>
        </p:txBody>
      </p:sp>
      <p:grpSp>
        <p:nvGrpSpPr>
          <p:cNvPr id="644" name="Google Shape;644;p40"/>
          <p:cNvGrpSpPr/>
          <p:nvPr/>
        </p:nvGrpSpPr>
        <p:grpSpPr>
          <a:xfrm>
            <a:off x="8667575" y="2828633"/>
            <a:ext cx="528000" cy="528000"/>
            <a:chOff x="3206306" y="3934275"/>
            <a:chExt cx="396000" cy="396000"/>
          </a:xfrm>
        </p:grpSpPr>
        <p:sp>
          <p:nvSpPr>
            <p:cNvPr id="645" name="Google Shape;645;p4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46" name="Google Shape;646;p40"/>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2</a:t>
              </a:r>
              <a:endParaRPr sz="1867">
                <a:solidFill>
                  <a:srgbClr val="000000"/>
                </a:solidFill>
                <a:latin typeface="Arial"/>
                <a:ea typeface="Arial"/>
                <a:cs typeface="Arial"/>
                <a:sym typeface="Arial"/>
              </a:endParaRPr>
            </a:p>
          </p:txBody>
        </p:sp>
      </p:grpSp>
      <p:pic>
        <p:nvPicPr>
          <p:cNvPr id="647" name="Google Shape;647;p40" descr="Une image contenant capture d’écran&#10;&#10;Description générée automatiquement"/>
          <p:cNvPicPr preferRelativeResize="0"/>
          <p:nvPr/>
        </p:nvPicPr>
        <p:blipFill rotWithShape="1">
          <a:blip r:embed="rId3">
            <a:alphaModFix/>
          </a:blip>
          <a:srcRect t="3728" b="14122"/>
          <a:stretch/>
        </p:blipFill>
        <p:spPr>
          <a:xfrm>
            <a:off x="2543755" y="1655653"/>
            <a:ext cx="3164195" cy="4621161"/>
          </a:xfrm>
          <a:prstGeom prst="rect">
            <a:avLst/>
          </a:prstGeom>
          <a:noFill/>
          <a:ln>
            <a:noFill/>
          </a:ln>
          <a:effectLst>
            <a:outerShdw blurRad="285750" dist="28575" dir="5460000" algn="bl" rotWithShape="0">
              <a:schemeClr val="dk2">
                <a:alpha val="19000"/>
              </a:schemeClr>
            </a:outerShdw>
          </a:effectLst>
        </p:spPr>
      </p:pic>
      <p:grpSp>
        <p:nvGrpSpPr>
          <p:cNvPr id="648" name="Google Shape;648;p40"/>
          <p:cNvGrpSpPr/>
          <p:nvPr/>
        </p:nvGrpSpPr>
        <p:grpSpPr>
          <a:xfrm>
            <a:off x="3036508" y="3583003"/>
            <a:ext cx="528000" cy="528000"/>
            <a:chOff x="3206306" y="3934275"/>
            <a:chExt cx="396000" cy="396000"/>
          </a:xfrm>
        </p:grpSpPr>
        <p:sp>
          <p:nvSpPr>
            <p:cNvPr id="649" name="Google Shape;649;p4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50" name="Google Shape;650;p40"/>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2</a:t>
              </a:r>
              <a:endParaRPr sz="1867">
                <a:solidFill>
                  <a:srgbClr val="000000"/>
                </a:solidFill>
                <a:latin typeface="Arial"/>
                <a:ea typeface="Arial"/>
                <a:cs typeface="Arial"/>
                <a:sym typeface="Arial"/>
              </a:endParaRPr>
            </a:p>
          </p:txBody>
        </p:sp>
      </p:grpSp>
      <p:grpSp>
        <p:nvGrpSpPr>
          <p:cNvPr id="651" name="Google Shape;651;p40"/>
          <p:cNvGrpSpPr/>
          <p:nvPr/>
        </p:nvGrpSpPr>
        <p:grpSpPr>
          <a:xfrm>
            <a:off x="2682547" y="1759772"/>
            <a:ext cx="528000" cy="528000"/>
            <a:chOff x="3206306" y="3934275"/>
            <a:chExt cx="396000" cy="396000"/>
          </a:xfrm>
        </p:grpSpPr>
        <p:sp>
          <p:nvSpPr>
            <p:cNvPr id="652" name="Google Shape;652;p4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53" name="Google Shape;653;p40"/>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1</a:t>
              </a:r>
              <a:endParaRPr sz="1867">
                <a:solidFill>
                  <a:srgbClr val="000000"/>
                </a:solidFill>
                <a:latin typeface="Arial"/>
                <a:ea typeface="Arial"/>
                <a:cs typeface="Arial"/>
                <a:sym typeface="Arial"/>
              </a:endParaRPr>
            </a:p>
          </p:txBody>
        </p:sp>
      </p:grpSp>
      <p:grpSp>
        <p:nvGrpSpPr>
          <p:cNvPr id="654" name="Google Shape;654;p40"/>
          <p:cNvGrpSpPr/>
          <p:nvPr/>
        </p:nvGrpSpPr>
        <p:grpSpPr>
          <a:xfrm>
            <a:off x="8737608" y="4357733"/>
            <a:ext cx="528000" cy="528000"/>
            <a:chOff x="3206306" y="3934275"/>
            <a:chExt cx="396000" cy="396000"/>
          </a:xfrm>
        </p:grpSpPr>
        <p:sp>
          <p:nvSpPr>
            <p:cNvPr id="655" name="Google Shape;655;p4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56" name="Google Shape;656;p40"/>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rPr>
                <a:t>3</a:t>
              </a:r>
              <a:endParaRPr sz="1867">
                <a:solidFill>
                  <a:srgbClr val="000000"/>
                </a:solidFill>
                <a:latin typeface="Arial"/>
                <a:ea typeface="Arial"/>
                <a:cs typeface="Arial"/>
                <a:sym typeface="Arial"/>
              </a:endParaRPr>
            </a:p>
          </p:txBody>
        </p:sp>
      </p:grpSp>
      <p:sp>
        <p:nvSpPr>
          <p:cNvPr id="657" name="Google Shape;657;p40"/>
          <p:cNvSpPr txBox="1"/>
          <p:nvPr/>
        </p:nvSpPr>
        <p:spPr>
          <a:xfrm>
            <a:off x="8797000" y="4885733"/>
            <a:ext cx="3098800" cy="10364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b="1">
                <a:solidFill>
                  <a:schemeClr val="lt1"/>
                </a:solidFill>
              </a:rPr>
              <a:t>Afficher le code PIN</a:t>
            </a:r>
            <a:endParaRPr sz="1333" b="1">
              <a:solidFill>
                <a:schemeClr val="lt1"/>
              </a:solidFill>
              <a:latin typeface="Arial"/>
              <a:ea typeface="Arial"/>
              <a:cs typeface="Arial"/>
              <a:sym typeface="Arial"/>
            </a:endParaRPr>
          </a:p>
          <a:p>
            <a:pPr>
              <a:buClr>
                <a:srgbClr val="000000"/>
              </a:buClr>
              <a:buSzPts val="1000"/>
            </a:pPr>
            <a:r>
              <a:rPr lang="fr-FR" sz="1333">
                <a:solidFill>
                  <a:schemeClr val="lt1"/>
                </a:solidFill>
              </a:rPr>
              <a:t>Récupérez votre code PIN depuis votre application mobile.</a:t>
            </a:r>
            <a:endParaRPr sz="1333">
              <a:solidFill>
                <a:schemeClr val="lt1"/>
              </a:solidFill>
              <a:latin typeface="Arial"/>
              <a:ea typeface="Arial"/>
              <a:cs typeface="Arial"/>
              <a:sym typeface="Arial"/>
            </a:endParaRPr>
          </a:p>
          <a:p>
            <a:pPr>
              <a:buClr>
                <a:srgbClr val="000000"/>
              </a:buClr>
              <a:buSzPts val="1000"/>
            </a:pPr>
            <a:endParaRPr sz="1333">
              <a:solidFill>
                <a:schemeClr val="lt1"/>
              </a:solidFill>
              <a:latin typeface="Arial"/>
              <a:ea typeface="Arial"/>
              <a:cs typeface="Arial"/>
              <a:sym typeface="Arial"/>
            </a:endParaRPr>
          </a:p>
        </p:txBody>
      </p:sp>
      <p:grpSp>
        <p:nvGrpSpPr>
          <p:cNvPr id="658" name="Google Shape;658;p40"/>
          <p:cNvGrpSpPr/>
          <p:nvPr/>
        </p:nvGrpSpPr>
        <p:grpSpPr>
          <a:xfrm rot="-5400000">
            <a:off x="3062276" y="4697833"/>
            <a:ext cx="528001" cy="528000"/>
            <a:chOff x="3206306" y="3934275"/>
            <a:chExt cx="396001" cy="396000"/>
          </a:xfrm>
        </p:grpSpPr>
        <p:sp>
          <p:nvSpPr>
            <p:cNvPr id="659" name="Google Shape;659;p40"/>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660" name="Google Shape;660;p40"/>
            <p:cNvSpPr txBox="1"/>
            <p:nvPr/>
          </p:nvSpPr>
          <p:spPr>
            <a:xfrm rot="5400000">
              <a:off x="3309356" y="4002081"/>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rPr>
                <a:t>3</a:t>
              </a:r>
              <a:endParaRPr sz="1867">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129847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30"/>
          <p:cNvPicPr preferRelativeResize="0"/>
          <p:nvPr/>
        </p:nvPicPr>
        <p:blipFill rotWithShape="1">
          <a:blip r:embed="rId3">
            <a:alphaModFix/>
          </a:blip>
          <a:srcRect/>
          <a:stretch/>
        </p:blipFill>
        <p:spPr>
          <a:xfrm>
            <a:off x="6161320" y="3008034"/>
            <a:ext cx="1922021" cy="3046524"/>
          </a:xfrm>
          <a:prstGeom prst="rect">
            <a:avLst/>
          </a:prstGeom>
          <a:noFill/>
          <a:ln>
            <a:noFill/>
          </a:ln>
        </p:spPr>
      </p:pic>
      <p:pic>
        <p:nvPicPr>
          <p:cNvPr id="419" name="Google Shape;419;p30"/>
          <p:cNvPicPr preferRelativeResize="0"/>
          <p:nvPr/>
        </p:nvPicPr>
        <p:blipFill rotWithShape="1">
          <a:blip r:embed="rId4">
            <a:alphaModFix/>
          </a:blip>
          <a:srcRect l="11853" t="9197" r="40002" b="18270"/>
          <a:stretch/>
        </p:blipFill>
        <p:spPr>
          <a:xfrm>
            <a:off x="186855" y="3008033"/>
            <a:ext cx="5857511" cy="2812752"/>
          </a:xfrm>
          <a:prstGeom prst="rect">
            <a:avLst/>
          </a:prstGeom>
          <a:noFill/>
          <a:ln w="9525" cap="flat" cmpd="sng">
            <a:solidFill>
              <a:srgbClr val="FFB900"/>
            </a:solidFill>
            <a:prstDash val="solid"/>
            <a:round/>
            <a:headEnd type="none" w="sm" len="sm"/>
            <a:tailEnd type="none" w="sm" len="sm"/>
          </a:ln>
          <a:effectLst>
            <a:outerShdw blurRad="357188" dist="9525" dir="5400000" algn="bl" rotWithShape="0">
              <a:srgbClr val="073763">
                <a:alpha val="13725"/>
              </a:srgbClr>
            </a:outerShdw>
          </a:effectLst>
        </p:spPr>
      </p:pic>
      <p:sp>
        <p:nvSpPr>
          <p:cNvPr id="420" name="Google Shape;420;p30"/>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2</a:t>
            </a:fld>
            <a:endParaRPr>
              <a:solidFill>
                <a:srgbClr val="FFFFFF"/>
              </a:solidFill>
            </a:endParaRPr>
          </a:p>
        </p:txBody>
      </p:sp>
      <p:pic>
        <p:nvPicPr>
          <p:cNvPr id="421" name="Google Shape;421;p30"/>
          <p:cNvPicPr preferRelativeResize="0"/>
          <p:nvPr/>
        </p:nvPicPr>
        <p:blipFill rotWithShape="1">
          <a:blip r:embed="rId5">
            <a:alphaModFix/>
          </a:blip>
          <a:srcRect t="980"/>
          <a:stretch/>
        </p:blipFill>
        <p:spPr>
          <a:xfrm>
            <a:off x="186852" y="1946767"/>
            <a:ext cx="7803065" cy="919567"/>
          </a:xfrm>
          <a:prstGeom prst="rect">
            <a:avLst/>
          </a:prstGeom>
          <a:noFill/>
          <a:ln>
            <a:noFill/>
          </a:ln>
          <a:effectLst>
            <a:outerShdw blurRad="357188" dist="9525" dir="5400000" algn="bl" rotWithShape="0">
              <a:srgbClr val="073763">
                <a:alpha val="13725"/>
              </a:srgbClr>
            </a:outerShdw>
          </a:effectLst>
        </p:spPr>
      </p:pic>
      <p:sp>
        <p:nvSpPr>
          <p:cNvPr id="422" name="Google Shape;422;p30"/>
          <p:cNvSpPr/>
          <p:nvPr/>
        </p:nvSpPr>
        <p:spPr>
          <a:xfrm>
            <a:off x="7528351" y="2193133"/>
            <a:ext cx="461600" cy="102400"/>
          </a:xfrm>
          <a:prstGeom prst="rect">
            <a:avLst/>
          </a:prstGeom>
          <a:noFill/>
          <a:ln w="9525" cap="flat" cmpd="sng">
            <a:solidFill>
              <a:srgbClr val="FFB900"/>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pic>
        <p:nvPicPr>
          <p:cNvPr id="423" name="Google Shape;423;p30"/>
          <p:cNvPicPr preferRelativeResize="0"/>
          <p:nvPr/>
        </p:nvPicPr>
        <p:blipFill rotWithShape="1">
          <a:blip r:embed="rId6">
            <a:alphaModFix/>
          </a:blip>
          <a:srcRect/>
          <a:stretch/>
        </p:blipFill>
        <p:spPr>
          <a:xfrm>
            <a:off x="7548583" y="2288534"/>
            <a:ext cx="441332" cy="441332"/>
          </a:xfrm>
          <a:prstGeom prst="rect">
            <a:avLst/>
          </a:prstGeom>
          <a:noFill/>
          <a:ln>
            <a:noFill/>
          </a:ln>
          <a:effectLst>
            <a:outerShdw blurRad="142875" dist="9525" dir="5400000" algn="bl" rotWithShape="0">
              <a:srgbClr val="073763">
                <a:alpha val="8627"/>
              </a:srgbClr>
            </a:outerShdw>
          </a:effectLst>
        </p:spPr>
      </p:pic>
      <p:cxnSp>
        <p:nvCxnSpPr>
          <p:cNvPr id="424" name="Google Shape;424;p30"/>
          <p:cNvCxnSpPr>
            <a:endCxn id="419" idx="0"/>
          </p:cNvCxnSpPr>
          <p:nvPr/>
        </p:nvCxnSpPr>
        <p:spPr>
          <a:xfrm flipH="1">
            <a:off x="3115611" y="2241633"/>
            <a:ext cx="4415600" cy="766400"/>
          </a:xfrm>
          <a:prstGeom prst="straightConnector1">
            <a:avLst/>
          </a:prstGeom>
          <a:noFill/>
          <a:ln w="9525" cap="flat" cmpd="sng">
            <a:solidFill>
              <a:srgbClr val="FFB900"/>
            </a:solidFill>
            <a:prstDash val="solid"/>
            <a:round/>
            <a:headEnd type="none" w="sm" len="sm"/>
            <a:tailEnd type="triangle" w="med" len="med"/>
          </a:ln>
        </p:spPr>
      </p:cxnSp>
      <p:sp>
        <p:nvSpPr>
          <p:cNvPr id="425" name="Google Shape;425;p30"/>
          <p:cNvSpPr/>
          <p:nvPr/>
        </p:nvSpPr>
        <p:spPr>
          <a:xfrm>
            <a:off x="3898900" y="4718067"/>
            <a:ext cx="1428800" cy="254000"/>
          </a:xfrm>
          <a:prstGeom prst="rect">
            <a:avLst/>
          </a:prstGeom>
          <a:noFill/>
          <a:ln w="9525" cap="flat" cmpd="sng">
            <a:solidFill>
              <a:srgbClr val="FFB900"/>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cxnSp>
        <p:nvCxnSpPr>
          <p:cNvPr id="426" name="Google Shape;426;p30"/>
          <p:cNvCxnSpPr>
            <a:stCxn id="425" idx="3"/>
          </p:cNvCxnSpPr>
          <p:nvPr/>
        </p:nvCxnSpPr>
        <p:spPr>
          <a:xfrm>
            <a:off x="5327700" y="4845067"/>
            <a:ext cx="1009600" cy="730400"/>
          </a:xfrm>
          <a:prstGeom prst="straightConnector1">
            <a:avLst/>
          </a:prstGeom>
          <a:noFill/>
          <a:ln w="9525" cap="flat" cmpd="sng">
            <a:solidFill>
              <a:srgbClr val="FFB900"/>
            </a:solidFill>
            <a:prstDash val="solid"/>
            <a:round/>
            <a:headEnd type="none" w="sm" len="sm"/>
            <a:tailEnd type="triangle" w="med" len="med"/>
          </a:ln>
        </p:spPr>
      </p:cxnSp>
      <p:sp>
        <p:nvSpPr>
          <p:cNvPr id="427" name="Google Shape;427;p30"/>
          <p:cNvSpPr txBox="1"/>
          <p:nvPr/>
        </p:nvSpPr>
        <p:spPr>
          <a:xfrm>
            <a:off x="0" y="504467"/>
            <a:ext cx="8176800" cy="765200"/>
          </a:xfrm>
          <a:prstGeom prst="rect">
            <a:avLst/>
          </a:prstGeom>
          <a:noFill/>
          <a:ln>
            <a:noFill/>
          </a:ln>
        </p:spPr>
        <p:txBody>
          <a:bodyPr spcFirstLastPara="1" wrap="square" lIns="121900" tIns="60933" rIns="121900" bIns="60933" anchor="t" anchorCtr="0">
            <a:noAutofit/>
          </a:bodyPr>
          <a:lstStyle/>
          <a:p>
            <a:pPr algn="ctr">
              <a:buClr>
                <a:srgbClr val="000000"/>
              </a:buClr>
              <a:buSzPts val="1400"/>
            </a:pPr>
            <a:r>
              <a:rPr lang="fr-FR" sz="1867" dirty="0">
                <a:solidFill>
                  <a:srgbClr val="5FC871"/>
                </a:solidFill>
                <a:latin typeface="Arial"/>
                <a:ea typeface="Arial"/>
                <a:cs typeface="Arial"/>
                <a:sym typeface="Arial"/>
              </a:rPr>
              <a:t>ACCÈS À L’APPLICATION MOBILE</a:t>
            </a:r>
            <a:endParaRPr sz="1867" dirty="0">
              <a:solidFill>
                <a:srgbClr val="5FC871"/>
              </a:solidFill>
              <a:latin typeface="Arial"/>
              <a:ea typeface="Arial"/>
              <a:cs typeface="Arial"/>
              <a:sym typeface="Arial"/>
            </a:endParaRPr>
          </a:p>
          <a:p>
            <a:pPr algn="ctr">
              <a:buClr>
                <a:srgbClr val="000000"/>
              </a:buClr>
              <a:buSzPts val="1000"/>
            </a:pPr>
            <a:r>
              <a:rPr lang="fr-FR" sz="1333" dirty="0">
                <a:solidFill>
                  <a:srgbClr val="999999"/>
                </a:solidFill>
                <a:latin typeface="Arial"/>
                <a:ea typeface="Arial"/>
                <a:cs typeface="Arial"/>
                <a:sym typeface="Arial"/>
              </a:rPr>
              <a:t>Pour vous connecter à votre compte, </a:t>
            </a:r>
            <a:r>
              <a:rPr lang="fr-FR" sz="1333" b="1" dirty="0">
                <a:solidFill>
                  <a:srgbClr val="999999"/>
                </a:solidFill>
                <a:latin typeface="Arial"/>
                <a:ea typeface="Arial"/>
                <a:cs typeface="Arial"/>
                <a:sym typeface="Arial"/>
              </a:rPr>
              <a:t>trois possibilités :</a:t>
            </a:r>
            <a:endParaRPr sz="1333" b="1" dirty="0">
              <a:solidFill>
                <a:srgbClr val="999999"/>
              </a:solidFill>
              <a:latin typeface="Arial"/>
              <a:ea typeface="Arial"/>
              <a:cs typeface="Arial"/>
              <a:sym typeface="Arial"/>
            </a:endParaRPr>
          </a:p>
          <a:p>
            <a:pPr algn="ctr">
              <a:buClr>
                <a:srgbClr val="000000"/>
              </a:buClr>
              <a:buSzPts val="1200"/>
            </a:pPr>
            <a:endParaRPr sz="1600" dirty="0">
              <a:solidFill>
                <a:srgbClr val="999999"/>
              </a:solidFill>
              <a:latin typeface="Arial"/>
              <a:ea typeface="Arial"/>
              <a:cs typeface="Arial"/>
              <a:sym typeface="Arial"/>
            </a:endParaRPr>
          </a:p>
        </p:txBody>
      </p:sp>
      <p:sp>
        <p:nvSpPr>
          <p:cNvPr id="428" name="Google Shape;428;p30"/>
          <p:cNvSpPr/>
          <p:nvPr/>
        </p:nvSpPr>
        <p:spPr>
          <a:xfrm>
            <a:off x="8763067" y="2469000"/>
            <a:ext cx="491200" cy="491200"/>
          </a:xfrm>
          <a:prstGeom prst="ellipse">
            <a:avLst/>
          </a:prstGeom>
          <a:solidFill>
            <a:srgbClr val="FFB900"/>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1</a:t>
            </a:r>
            <a:endParaRPr sz="1867" b="1">
              <a:solidFill>
                <a:srgbClr val="FFFFFF"/>
              </a:solidFill>
              <a:latin typeface="Helvetica Neue"/>
              <a:ea typeface="Helvetica Neue"/>
              <a:cs typeface="Helvetica Neue"/>
              <a:sym typeface="Helvetica Neue"/>
            </a:endParaRPr>
          </a:p>
        </p:txBody>
      </p:sp>
      <p:sp>
        <p:nvSpPr>
          <p:cNvPr id="429" name="Google Shape;429;p30"/>
          <p:cNvSpPr txBox="1"/>
          <p:nvPr/>
        </p:nvSpPr>
        <p:spPr>
          <a:xfrm>
            <a:off x="8667567" y="3160400"/>
            <a:ext cx="3098800" cy="13616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a:solidFill>
                  <a:srgbClr val="FFFFFF"/>
                </a:solidFill>
                <a:latin typeface="Arial"/>
                <a:ea typeface="Arial"/>
                <a:cs typeface="Arial"/>
                <a:sym typeface="Arial"/>
              </a:rPr>
              <a:t>Depuis l’interface Mon compte sur la version web de Figgo, vous pouvez générer un code à 6 chiffres qu’il vous suffit de saisir dans l’application. Attention le code n’est valable que 20 minutes.</a:t>
            </a:r>
            <a:endParaRPr sz="1333">
              <a:solidFill>
                <a:srgbClr val="FFFFFF"/>
              </a:solidFill>
              <a:latin typeface="Arial"/>
              <a:ea typeface="Arial"/>
              <a:cs typeface="Arial"/>
              <a:sym typeface="Arial"/>
            </a:endParaRPr>
          </a:p>
        </p:txBody>
      </p:sp>
      <p:sp>
        <p:nvSpPr>
          <p:cNvPr id="430" name="Google Shape;430;p30"/>
          <p:cNvSpPr txBox="1"/>
          <p:nvPr/>
        </p:nvSpPr>
        <p:spPr>
          <a:xfrm>
            <a:off x="8763067" y="2469000"/>
            <a:ext cx="3270000" cy="491200"/>
          </a:xfrm>
          <a:prstGeom prst="rect">
            <a:avLst/>
          </a:prstGeom>
          <a:noFill/>
          <a:ln>
            <a:noFill/>
          </a:ln>
        </p:spPr>
        <p:txBody>
          <a:bodyPr spcFirstLastPara="1" wrap="square" lIns="121900" tIns="121900" rIns="121900" bIns="121900" anchor="t" anchorCtr="0">
            <a:noAutofit/>
          </a:bodyPr>
          <a:lstStyle/>
          <a:p>
            <a:pPr marL="479988" marR="479988">
              <a:lnSpc>
                <a:spcPct val="150000"/>
              </a:lnSpc>
              <a:buClr>
                <a:srgbClr val="000000"/>
              </a:buClr>
              <a:buSzPts val="1000"/>
            </a:pPr>
            <a:r>
              <a:rPr lang="fr-FR" sz="1333" b="1">
                <a:solidFill>
                  <a:srgbClr val="FFFFFF"/>
                </a:solidFill>
                <a:latin typeface="Arial"/>
                <a:ea typeface="Arial"/>
                <a:cs typeface="Arial"/>
                <a:sym typeface="Arial"/>
              </a:rPr>
              <a:t>Avec le code à 6 chiffres</a:t>
            </a:r>
            <a:endParaRPr sz="1867">
              <a:solidFill>
                <a:srgbClr val="000000"/>
              </a:solidFill>
              <a:latin typeface="Arial"/>
              <a:ea typeface="Arial"/>
              <a:cs typeface="Arial"/>
              <a:sym typeface="Arial"/>
            </a:endParaRPr>
          </a:p>
        </p:txBody>
      </p:sp>
    </p:spTree>
    <p:extLst>
      <p:ext uri="{BB962C8B-B14F-4D97-AF65-F5344CB8AC3E}">
        <p14:creationId xmlns:p14="http://schemas.microsoft.com/office/powerpoint/2010/main" val="23157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31"/>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3</a:t>
            </a:fld>
            <a:endParaRPr>
              <a:solidFill>
                <a:srgbClr val="FFFFFF"/>
              </a:solidFill>
            </a:endParaRPr>
          </a:p>
        </p:txBody>
      </p:sp>
      <p:sp>
        <p:nvSpPr>
          <p:cNvPr id="436" name="Google Shape;436;p31"/>
          <p:cNvSpPr txBox="1"/>
          <p:nvPr/>
        </p:nvSpPr>
        <p:spPr>
          <a:xfrm>
            <a:off x="8763067" y="2469000"/>
            <a:ext cx="3270000" cy="491200"/>
          </a:xfrm>
          <a:prstGeom prst="rect">
            <a:avLst/>
          </a:prstGeom>
          <a:noFill/>
          <a:ln>
            <a:noFill/>
          </a:ln>
        </p:spPr>
        <p:txBody>
          <a:bodyPr spcFirstLastPara="1" wrap="square" lIns="121900" tIns="121900" rIns="121900" bIns="121900" anchor="t" anchorCtr="0">
            <a:noAutofit/>
          </a:bodyPr>
          <a:lstStyle/>
          <a:p>
            <a:pPr marL="479988" marR="479988">
              <a:lnSpc>
                <a:spcPct val="150000"/>
              </a:lnSpc>
              <a:buClr>
                <a:srgbClr val="000000"/>
              </a:buClr>
              <a:buSzPts val="1000"/>
            </a:pPr>
            <a:r>
              <a:rPr lang="fr-FR" sz="1333" b="1">
                <a:solidFill>
                  <a:srgbClr val="FFFFFF"/>
                </a:solidFill>
                <a:latin typeface="Arial"/>
                <a:ea typeface="Arial"/>
                <a:cs typeface="Arial"/>
                <a:sym typeface="Arial"/>
              </a:rPr>
              <a:t>Avec le Magic Link</a:t>
            </a:r>
            <a:endParaRPr sz="1867">
              <a:solidFill>
                <a:srgbClr val="000000"/>
              </a:solidFill>
              <a:latin typeface="Arial"/>
              <a:ea typeface="Arial"/>
              <a:cs typeface="Arial"/>
              <a:sym typeface="Arial"/>
            </a:endParaRPr>
          </a:p>
        </p:txBody>
      </p:sp>
      <p:sp>
        <p:nvSpPr>
          <p:cNvPr id="437" name="Google Shape;437;p31"/>
          <p:cNvSpPr txBox="1"/>
          <p:nvPr/>
        </p:nvSpPr>
        <p:spPr>
          <a:xfrm>
            <a:off x="0" y="504467"/>
            <a:ext cx="8176800" cy="765200"/>
          </a:xfrm>
          <a:prstGeom prst="rect">
            <a:avLst/>
          </a:prstGeom>
          <a:noFill/>
          <a:ln>
            <a:noFill/>
          </a:ln>
        </p:spPr>
        <p:txBody>
          <a:bodyPr spcFirstLastPara="1" wrap="square" lIns="121900" tIns="60933" rIns="121900" bIns="60933" anchor="t" anchorCtr="0">
            <a:noAutofit/>
          </a:bodyPr>
          <a:lstStyle/>
          <a:p>
            <a:pPr algn="ctr">
              <a:buClr>
                <a:srgbClr val="000000"/>
              </a:buClr>
              <a:buSzPts val="1400"/>
            </a:pPr>
            <a:r>
              <a:rPr lang="fr-FR" sz="1867">
                <a:solidFill>
                  <a:srgbClr val="5FC871"/>
                </a:solidFill>
                <a:latin typeface="Arial"/>
                <a:ea typeface="Arial"/>
                <a:cs typeface="Arial"/>
                <a:sym typeface="Arial"/>
              </a:rPr>
              <a:t>ACCÈS À L’APPLICATION MOBILE</a:t>
            </a:r>
            <a:endParaRPr sz="1867">
              <a:solidFill>
                <a:srgbClr val="5FC871"/>
              </a:solidFill>
              <a:latin typeface="Arial"/>
              <a:ea typeface="Arial"/>
              <a:cs typeface="Arial"/>
              <a:sym typeface="Arial"/>
            </a:endParaRPr>
          </a:p>
          <a:p>
            <a:pPr algn="ctr">
              <a:buClr>
                <a:srgbClr val="000000"/>
              </a:buClr>
              <a:buSzPts val="1000"/>
            </a:pPr>
            <a:r>
              <a:rPr lang="fr-FR" sz="1333">
                <a:solidFill>
                  <a:srgbClr val="999999"/>
                </a:solidFill>
                <a:latin typeface="Arial"/>
                <a:ea typeface="Arial"/>
                <a:cs typeface="Arial"/>
                <a:sym typeface="Arial"/>
              </a:rPr>
              <a:t>Pour vous connecter à votre compte, </a:t>
            </a:r>
            <a:r>
              <a:rPr lang="fr-FR" sz="1333" b="1">
                <a:solidFill>
                  <a:srgbClr val="999999"/>
                </a:solidFill>
                <a:latin typeface="Arial"/>
                <a:ea typeface="Arial"/>
                <a:cs typeface="Arial"/>
                <a:sym typeface="Arial"/>
              </a:rPr>
              <a:t>trois possibilités :</a:t>
            </a:r>
            <a:endParaRPr sz="1333" b="1">
              <a:solidFill>
                <a:srgbClr val="999999"/>
              </a:solidFill>
              <a:latin typeface="Arial"/>
              <a:ea typeface="Arial"/>
              <a:cs typeface="Arial"/>
              <a:sym typeface="Arial"/>
            </a:endParaRPr>
          </a:p>
          <a:p>
            <a:pPr algn="ctr">
              <a:buClr>
                <a:srgbClr val="000000"/>
              </a:buClr>
              <a:buSzPts val="1200"/>
            </a:pPr>
            <a:endParaRPr sz="1600">
              <a:solidFill>
                <a:srgbClr val="999999"/>
              </a:solidFill>
              <a:latin typeface="Arial"/>
              <a:ea typeface="Arial"/>
              <a:cs typeface="Arial"/>
              <a:sym typeface="Arial"/>
            </a:endParaRPr>
          </a:p>
        </p:txBody>
      </p:sp>
      <p:sp>
        <p:nvSpPr>
          <p:cNvPr id="438" name="Google Shape;438;p31"/>
          <p:cNvSpPr/>
          <p:nvPr/>
        </p:nvSpPr>
        <p:spPr>
          <a:xfrm>
            <a:off x="8763067" y="2469000"/>
            <a:ext cx="491200" cy="491200"/>
          </a:xfrm>
          <a:prstGeom prst="ellipse">
            <a:avLst/>
          </a:prstGeom>
          <a:solidFill>
            <a:srgbClr val="FFB900"/>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2</a:t>
            </a:r>
            <a:endParaRPr sz="1867" b="1">
              <a:solidFill>
                <a:srgbClr val="FFFFFF"/>
              </a:solidFill>
              <a:latin typeface="Helvetica Neue"/>
              <a:ea typeface="Helvetica Neue"/>
              <a:cs typeface="Helvetica Neue"/>
              <a:sym typeface="Helvetica Neue"/>
            </a:endParaRPr>
          </a:p>
        </p:txBody>
      </p:sp>
      <p:sp>
        <p:nvSpPr>
          <p:cNvPr id="439" name="Google Shape;439;p31"/>
          <p:cNvSpPr txBox="1"/>
          <p:nvPr/>
        </p:nvSpPr>
        <p:spPr>
          <a:xfrm>
            <a:off x="8667567" y="3160400"/>
            <a:ext cx="3098800" cy="15804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a:solidFill>
                  <a:srgbClr val="FFFFFF"/>
                </a:solidFill>
                <a:latin typeface="Arial"/>
                <a:ea typeface="Arial"/>
                <a:cs typeface="Arial"/>
                <a:sym typeface="Arial"/>
              </a:rPr>
              <a:t>Saisissez votre email, et nous vous enverrons un lien qui vous connectera automatiquement à votre compte. Attention, pour cela il faut que vous ayez accès à votre messagerie professionnelle depuis votre smartphone ou tablette.</a:t>
            </a:r>
            <a:endParaRPr sz="1333">
              <a:solidFill>
                <a:srgbClr val="FFFFFF"/>
              </a:solidFill>
              <a:latin typeface="Arial"/>
              <a:ea typeface="Arial"/>
              <a:cs typeface="Arial"/>
              <a:sym typeface="Arial"/>
            </a:endParaRPr>
          </a:p>
        </p:txBody>
      </p:sp>
      <p:pic>
        <p:nvPicPr>
          <p:cNvPr id="440" name="Google Shape;440;p31" descr="Une image contenant capture d’écran&#10;&#10;Description générée automatiquement"/>
          <p:cNvPicPr preferRelativeResize="0"/>
          <p:nvPr/>
        </p:nvPicPr>
        <p:blipFill rotWithShape="1">
          <a:blip r:embed="rId3">
            <a:alphaModFix/>
          </a:blip>
          <a:srcRect t="3661" b="8494"/>
          <a:stretch/>
        </p:blipFill>
        <p:spPr>
          <a:xfrm>
            <a:off x="2584865" y="1494662"/>
            <a:ext cx="2860340" cy="4466868"/>
          </a:xfrm>
          <a:prstGeom prst="rect">
            <a:avLst/>
          </a:prstGeom>
          <a:noFill/>
          <a:ln>
            <a:noFill/>
          </a:ln>
          <a:effectLst>
            <a:outerShdw blurRad="285750" dist="28575" dir="5460000" algn="bl" rotWithShape="0">
              <a:schemeClr val="dk2">
                <a:alpha val="9411"/>
              </a:schemeClr>
            </a:outerShdw>
          </a:effectLst>
        </p:spPr>
      </p:pic>
    </p:spTree>
    <p:extLst>
      <p:ext uri="{BB962C8B-B14F-4D97-AF65-F5344CB8AC3E}">
        <p14:creationId xmlns:p14="http://schemas.microsoft.com/office/powerpoint/2010/main" val="223493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32"/>
          <p:cNvPicPr preferRelativeResize="0"/>
          <p:nvPr/>
        </p:nvPicPr>
        <p:blipFill rotWithShape="1">
          <a:blip r:embed="rId3">
            <a:alphaModFix/>
          </a:blip>
          <a:srcRect t="4158" b="10107"/>
          <a:stretch/>
        </p:blipFill>
        <p:spPr>
          <a:xfrm>
            <a:off x="2481542" y="1533033"/>
            <a:ext cx="2860340" cy="4466867"/>
          </a:xfrm>
          <a:prstGeom prst="rect">
            <a:avLst/>
          </a:prstGeom>
          <a:noFill/>
          <a:ln>
            <a:noFill/>
          </a:ln>
          <a:effectLst>
            <a:outerShdw blurRad="285750" algn="bl" rotWithShape="0">
              <a:schemeClr val="dk2">
                <a:alpha val="32000"/>
              </a:schemeClr>
            </a:outerShdw>
          </a:effectLst>
        </p:spPr>
      </p:pic>
      <p:sp>
        <p:nvSpPr>
          <p:cNvPr id="446" name="Google Shape;446;p32"/>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4</a:t>
            </a:fld>
            <a:endParaRPr>
              <a:solidFill>
                <a:srgbClr val="FFFFFF"/>
              </a:solidFill>
            </a:endParaRPr>
          </a:p>
        </p:txBody>
      </p:sp>
      <p:sp>
        <p:nvSpPr>
          <p:cNvPr id="447" name="Google Shape;447;p32"/>
          <p:cNvSpPr/>
          <p:nvPr/>
        </p:nvSpPr>
        <p:spPr>
          <a:xfrm>
            <a:off x="3317911" y="4740800"/>
            <a:ext cx="1187600" cy="257200"/>
          </a:xfrm>
          <a:prstGeom prst="rect">
            <a:avLst/>
          </a:prstGeom>
          <a:noFill/>
          <a:ln w="9525" cap="flat" cmpd="sng">
            <a:solidFill>
              <a:srgbClr val="FFB900"/>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48" name="Google Shape;448;p32"/>
          <p:cNvSpPr txBox="1"/>
          <p:nvPr/>
        </p:nvSpPr>
        <p:spPr>
          <a:xfrm>
            <a:off x="0" y="504467"/>
            <a:ext cx="8176800" cy="765200"/>
          </a:xfrm>
          <a:prstGeom prst="rect">
            <a:avLst/>
          </a:prstGeom>
          <a:noFill/>
          <a:ln>
            <a:noFill/>
          </a:ln>
        </p:spPr>
        <p:txBody>
          <a:bodyPr spcFirstLastPara="1" wrap="square" lIns="121900" tIns="60933" rIns="121900" bIns="60933" anchor="t" anchorCtr="0">
            <a:noAutofit/>
          </a:bodyPr>
          <a:lstStyle/>
          <a:p>
            <a:pPr algn="ctr">
              <a:buClr>
                <a:srgbClr val="000000"/>
              </a:buClr>
              <a:buSzPts val="1400"/>
            </a:pPr>
            <a:r>
              <a:rPr lang="fr-FR" sz="1867">
                <a:solidFill>
                  <a:srgbClr val="5FC871"/>
                </a:solidFill>
                <a:latin typeface="Arial"/>
                <a:ea typeface="Arial"/>
                <a:cs typeface="Arial"/>
                <a:sym typeface="Arial"/>
              </a:rPr>
              <a:t>ACCÈS À L’APPLICATION MOBILE</a:t>
            </a:r>
            <a:endParaRPr sz="1867">
              <a:solidFill>
                <a:srgbClr val="5FC871"/>
              </a:solidFill>
              <a:latin typeface="Arial"/>
              <a:ea typeface="Arial"/>
              <a:cs typeface="Arial"/>
              <a:sym typeface="Arial"/>
            </a:endParaRPr>
          </a:p>
          <a:p>
            <a:pPr algn="ctr">
              <a:buClr>
                <a:srgbClr val="000000"/>
              </a:buClr>
              <a:buSzPts val="1000"/>
            </a:pPr>
            <a:r>
              <a:rPr lang="fr-FR" sz="1333">
                <a:solidFill>
                  <a:srgbClr val="999999"/>
                </a:solidFill>
                <a:latin typeface="Arial"/>
                <a:ea typeface="Arial"/>
                <a:cs typeface="Arial"/>
                <a:sym typeface="Arial"/>
              </a:rPr>
              <a:t>Pour vous connecter à votre compte, </a:t>
            </a:r>
            <a:r>
              <a:rPr lang="fr-FR" sz="1333" b="1">
                <a:solidFill>
                  <a:srgbClr val="999999"/>
                </a:solidFill>
                <a:latin typeface="Arial"/>
                <a:ea typeface="Arial"/>
                <a:cs typeface="Arial"/>
                <a:sym typeface="Arial"/>
              </a:rPr>
              <a:t>trois possibilités :</a:t>
            </a:r>
            <a:endParaRPr sz="1333" b="1">
              <a:solidFill>
                <a:srgbClr val="999999"/>
              </a:solidFill>
              <a:latin typeface="Arial"/>
              <a:ea typeface="Arial"/>
              <a:cs typeface="Arial"/>
              <a:sym typeface="Arial"/>
            </a:endParaRPr>
          </a:p>
          <a:p>
            <a:pPr algn="ctr">
              <a:buClr>
                <a:srgbClr val="000000"/>
              </a:buClr>
              <a:buSzPts val="1200"/>
            </a:pPr>
            <a:endParaRPr sz="1600">
              <a:solidFill>
                <a:srgbClr val="999999"/>
              </a:solidFill>
              <a:latin typeface="Arial"/>
              <a:ea typeface="Arial"/>
              <a:cs typeface="Arial"/>
              <a:sym typeface="Arial"/>
            </a:endParaRPr>
          </a:p>
        </p:txBody>
      </p:sp>
      <p:sp>
        <p:nvSpPr>
          <p:cNvPr id="449" name="Google Shape;449;p32"/>
          <p:cNvSpPr txBox="1"/>
          <p:nvPr/>
        </p:nvSpPr>
        <p:spPr>
          <a:xfrm>
            <a:off x="8763067" y="2469000"/>
            <a:ext cx="3270000" cy="491200"/>
          </a:xfrm>
          <a:prstGeom prst="rect">
            <a:avLst/>
          </a:prstGeom>
          <a:noFill/>
          <a:ln>
            <a:noFill/>
          </a:ln>
        </p:spPr>
        <p:txBody>
          <a:bodyPr spcFirstLastPara="1" wrap="square" lIns="121900" tIns="121900" rIns="121900" bIns="121900" anchor="t" anchorCtr="0">
            <a:noAutofit/>
          </a:bodyPr>
          <a:lstStyle/>
          <a:p>
            <a:pPr marL="479988" marR="479988">
              <a:lnSpc>
                <a:spcPct val="150000"/>
              </a:lnSpc>
              <a:buClr>
                <a:srgbClr val="000000"/>
              </a:buClr>
              <a:buSzPts val="1000"/>
            </a:pPr>
            <a:r>
              <a:rPr lang="fr-FR" sz="1333" b="1">
                <a:solidFill>
                  <a:srgbClr val="FFFFFF"/>
                </a:solidFill>
                <a:latin typeface="Arial"/>
                <a:ea typeface="Arial"/>
                <a:cs typeface="Arial"/>
                <a:sym typeface="Arial"/>
              </a:rPr>
              <a:t>Avec votre mot de passe</a:t>
            </a:r>
            <a:endParaRPr sz="1867">
              <a:solidFill>
                <a:srgbClr val="000000"/>
              </a:solidFill>
              <a:latin typeface="Arial"/>
              <a:ea typeface="Arial"/>
              <a:cs typeface="Arial"/>
              <a:sym typeface="Arial"/>
            </a:endParaRPr>
          </a:p>
        </p:txBody>
      </p:sp>
      <p:sp>
        <p:nvSpPr>
          <p:cNvPr id="450" name="Google Shape;450;p32"/>
          <p:cNvSpPr/>
          <p:nvPr/>
        </p:nvSpPr>
        <p:spPr>
          <a:xfrm>
            <a:off x="8763067" y="2469000"/>
            <a:ext cx="491200" cy="491200"/>
          </a:xfrm>
          <a:prstGeom prst="ellipse">
            <a:avLst/>
          </a:prstGeom>
          <a:solidFill>
            <a:srgbClr val="FFB900"/>
          </a:solidFill>
          <a:ln w="9525" cap="flat" cmpd="sng">
            <a:solidFill>
              <a:srgbClr val="FFFFFF"/>
            </a:solidFill>
            <a:prstDash val="solid"/>
            <a:round/>
            <a:headEnd type="none" w="sm" len="sm"/>
            <a:tailEnd type="none" w="sm" len="sm"/>
          </a:ln>
        </p:spPr>
        <p:txBody>
          <a:bodyPr spcFirstLastPara="1" wrap="square" lIns="0" tIns="0" rIns="0" bIns="0" anchor="ctr"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3</a:t>
            </a:r>
            <a:endParaRPr sz="1867" b="1">
              <a:solidFill>
                <a:srgbClr val="FFFFFF"/>
              </a:solidFill>
              <a:latin typeface="Helvetica Neue"/>
              <a:ea typeface="Helvetica Neue"/>
              <a:cs typeface="Helvetica Neue"/>
              <a:sym typeface="Helvetica Neue"/>
            </a:endParaRPr>
          </a:p>
        </p:txBody>
      </p:sp>
      <p:sp>
        <p:nvSpPr>
          <p:cNvPr id="451" name="Google Shape;451;p32"/>
          <p:cNvSpPr txBox="1"/>
          <p:nvPr/>
        </p:nvSpPr>
        <p:spPr>
          <a:xfrm>
            <a:off x="8667567" y="3160400"/>
            <a:ext cx="3098800" cy="15804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a:solidFill>
                  <a:srgbClr val="FFFFFF"/>
                </a:solidFill>
                <a:latin typeface="Arial"/>
                <a:ea typeface="Arial"/>
                <a:cs typeface="Arial"/>
                <a:sym typeface="Arial"/>
              </a:rPr>
              <a:t>Saisissez votre email, puis le mot de passe que vous utilisez pour vous connecter à votre compte Lucca.</a:t>
            </a:r>
            <a:endParaRPr sz="1333">
              <a:solidFill>
                <a:srgbClr val="FFFFFF"/>
              </a:solidFill>
              <a:latin typeface="Arial"/>
              <a:ea typeface="Arial"/>
              <a:cs typeface="Arial"/>
              <a:sym typeface="Arial"/>
            </a:endParaRPr>
          </a:p>
        </p:txBody>
      </p:sp>
    </p:spTree>
    <p:extLst>
      <p:ext uri="{BB962C8B-B14F-4D97-AF65-F5344CB8AC3E}">
        <p14:creationId xmlns:p14="http://schemas.microsoft.com/office/powerpoint/2010/main" val="272423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p33"/>
          <p:cNvPicPr preferRelativeResize="0"/>
          <p:nvPr/>
        </p:nvPicPr>
        <p:blipFill rotWithShape="1">
          <a:blip r:embed="rId3">
            <a:alphaModFix/>
          </a:blip>
          <a:srcRect t="4406"/>
          <a:stretch/>
        </p:blipFill>
        <p:spPr>
          <a:xfrm>
            <a:off x="2434964" y="1046802"/>
            <a:ext cx="3156069" cy="5366300"/>
          </a:xfrm>
          <a:prstGeom prst="rect">
            <a:avLst/>
          </a:prstGeom>
          <a:noFill/>
          <a:ln>
            <a:noFill/>
          </a:ln>
          <a:effectLst>
            <a:outerShdw blurRad="285750" algn="bl" rotWithShape="0">
              <a:schemeClr val="dk2">
                <a:alpha val="32000"/>
              </a:schemeClr>
            </a:outerShdw>
          </a:effectLst>
        </p:spPr>
      </p:pic>
      <p:sp>
        <p:nvSpPr>
          <p:cNvPr id="457" name="Google Shape;457;p33"/>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5</a:t>
            </a:fld>
            <a:endParaRPr>
              <a:solidFill>
                <a:srgbClr val="FFFFFF"/>
              </a:solidFill>
            </a:endParaRPr>
          </a:p>
        </p:txBody>
      </p:sp>
      <p:sp>
        <p:nvSpPr>
          <p:cNvPr id="458" name="Google Shape;458;p33"/>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50000"/>
              </a:lnSpc>
              <a:spcBef>
                <a:spcPts val="0"/>
              </a:spcBef>
              <a:buClr>
                <a:schemeClr val="lt1"/>
              </a:buClr>
              <a:buSzPts val="1400"/>
            </a:pPr>
            <a:r>
              <a:rPr lang="fr-FR" sz="1867">
                <a:solidFill>
                  <a:srgbClr val="5FC871"/>
                </a:solidFill>
              </a:rPr>
              <a:t>SAISIR UNE DÉPENSE</a:t>
            </a:r>
            <a:endParaRPr sz="1867">
              <a:solidFill>
                <a:srgbClr val="5FC871"/>
              </a:solidFill>
            </a:endParaRPr>
          </a:p>
        </p:txBody>
      </p:sp>
      <p:grpSp>
        <p:nvGrpSpPr>
          <p:cNvPr id="459" name="Google Shape;459;p33"/>
          <p:cNvGrpSpPr/>
          <p:nvPr/>
        </p:nvGrpSpPr>
        <p:grpSpPr>
          <a:xfrm>
            <a:off x="8624244" y="2502919"/>
            <a:ext cx="528000" cy="528000"/>
            <a:chOff x="3206306" y="3934275"/>
            <a:chExt cx="396000" cy="396000"/>
          </a:xfrm>
        </p:grpSpPr>
        <p:sp>
          <p:nvSpPr>
            <p:cNvPr id="460" name="Google Shape;460;p33"/>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61" name="Google Shape;461;p33"/>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1</a:t>
              </a:r>
              <a:endParaRPr sz="1867">
                <a:solidFill>
                  <a:srgbClr val="000000"/>
                </a:solidFill>
                <a:latin typeface="Arial"/>
                <a:ea typeface="Arial"/>
                <a:cs typeface="Arial"/>
                <a:sym typeface="Arial"/>
              </a:endParaRPr>
            </a:p>
          </p:txBody>
        </p:sp>
      </p:grpSp>
      <p:sp>
        <p:nvSpPr>
          <p:cNvPr id="462" name="Google Shape;462;p33"/>
          <p:cNvSpPr txBox="1"/>
          <p:nvPr/>
        </p:nvSpPr>
        <p:spPr>
          <a:xfrm>
            <a:off x="8051467" y="504455"/>
            <a:ext cx="4080000" cy="765200"/>
          </a:xfrm>
          <a:prstGeom prst="rect">
            <a:avLst/>
          </a:prstGeom>
          <a:noFill/>
          <a:ln>
            <a:noFill/>
          </a:ln>
        </p:spPr>
        <p:txBody>
          <a:bodyPr spcFirstLastPara="1" wrap="square" lIns="121900" tIns="144000" rIns="121900" bIns="121900" anchor="t" anchorCtr="0">
            <a:noAutofit/>
          </a:bodyPr>
          <a:lstStyle/>
          <a:p>
            <a:pPr marL="239993" marR="239993" algn="ctr">
              <a:lnSpc>
                <a:spcPct val="150000"/>
              </a:lnSpc>
              <a:buClr>
                <a:srgbClr val="000000"/>
              </a:buClr>
              <a:buSzPts val="1000"/>
            </a:pPr>
            <a:endParaRPr sz="1333">
              <a:solidFill>
                <a:schemeClr val="lt1"/>
              </a:solidFill>
              <a:latin typeface="Helvetica Neue Light"/>
              <a:ea typeface="Helvetica Neue Light"/>
              <a:cs typeface="Helvetica Neue Light"/>
              <a:sym typeface="Helvetica Neue Light"/>
            </a:endParaRPr>
          </a:p>
        </p:txBody>
      </p:sp>
      <p:sp>
        <p:nvSpPr>
          <p:cNvPr id="463" name="Google Shape;463;p33"/>
          <p:cNvSpPr txBox="1"/>
          <p:nvPr/>
        </p:nvSpPr>
        <p:spPr>
          <a:xfrm>
            <a:off x="8624236" y="3030919"/>
            <a:ext cx="3290000" cy="13404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a:solidFill>
                  <a:schemeClr val="lt1"/>
                </a:solidFill>
                <a:latin typeface="Arial"/>
                <a:ea typeface="Arial"/>
                <a:cs typeface="Arial"/>
                <a:sym typeface="Arial"/>
              </a:rPr>
              <a:t>Pour créer une dépense, utilise</a:t>
            </a:r>
            <a:r>
              <a:rPr lang="fr-FR" sz="1333">
                <a:solidFill>
                  <a:schemeClr val="lt1"/>
                </a:solidFill>
              </a:rPr>
              <a:t>z</a:t>
            </a:r>
            <a:r>
              <a:rPr lang="fr-FR" sz="1333">
                <a:solidFill>
                  <a:schemeClr val="lt1"/>
                </a:solidFill>
                <a:latin typeface="Arial"/>
                <a:ea typeface="Arial"/>
                <a:cs typeface="Arial"/>
                <a:sym typeface="Arial"/>
              </a:rPr>
              <a:t> le bouton </a:t>
            </a:r>
            <a:r>
              <a:rPr lang="fr-FR" sz="1333" b="1">
                <a:solidFill>
                  <a:schemeClr val="lt1"/>
                </a:solidFill>
                <a:latin typeface="Arial"/>
                <a:ea typeface="Arial"/>
                <a:cs typeface="Arial"/>
                <a:sym typeface="Arial"/>
              </a:rPr>
              <a:t>+</a:t>
            </a:r>
            <a:r>
              <a:rPr lang="fr-FR" sz="1333">
                <a:solidFill>
                  <a:schemeClr val="lt1"/>
                </a:solidFill>
                <a:latin typeface="Arial"/>
                <a:ea typeface="Arial"/>
                <a:cs typeface="Arial"/>
                <a:sym typeface="Arial"/>
              </a:rPr>
              <a:t>. </a:t>
            </a:r>
            <a:endParaRPr sz="1333">
              <a:solidFill>
                <a:schemeClr val="lt1"/>
              </a:solidFill>
              <a:latin typeface="Arial"/>
              <a:ea typeface="Arial"/>
              <a:cs typeface="Arial"/>
              <a:sym typeface="Arial"/>
            </a:endParaRPr>
          </a:p>
          <a:p>
            <a:pPr>
              <a:buClr>
                <a:srgbClr val="000000"/>
              </a:buClr>
              <a:buSzPts val="1000"/>
            </a:pPr>
            <a:r>
              <a:rPr lang="fr-FR" sz="1333">
                <a:solidFill>
                  <a:schemeClr val="lt1"/>
                </a:solidFill>
                <a:latin typeface="Arial"/>
                <a:ea typeface="Arial"/>
                <a:cs typeface="Arial"/>
                <a:sym typeface="Arial"/>
              </a:rPr>
              <a:t>Il vous donnera la possibilité de créer une nouvelle de dépense, de saisir un frais kilométrique</a:t>
            </a:r>
            <a:r>
              <a:rPr lang="fr-FR" sz="1333">
                <a:solidFill>
                  <a:schemeClr val="lt1"/>
                </a:solidFill>
              </a:rPr>
              <a:t> ou de préparer votre note de frais.</a:t>
            </a:r>
            <a:endParaRPr sz="1333">
              <a:solidFill>
                <a:schemeClr val="lt1"/>
              </a:solidFill>
              <a:latin typeface="Arial"/>
              <a:ea typeface="Arial"/>
              <a:cs typeface="Arial"/>
              <a:sym typeface="Arial"/>
            </a:endParaRPr>
          </a:p>
        </p:txBody>
      </p:sp>
      <p:pic>
        <p:nvPicPr>
          <p:cNvPr id="464" name="Google Shape;464;p33"/>
          <p:cNvPicPr preferRelativeResize="0"/>
          <p:nvPr/>
        </p:nvPicPr>
        <p:blipFill rotWithShape="1">
          <a:blip r:embed="rId4">
            <a:alphaModFix/>
          </a:blip>
          <a:srcRect l="76724" t="85702" r="4647" b="3016"/>
          <a:stretch/>
        </p:blipFill>
        <p:spPr>
          <a:xfrm>
            <a:off x="5635455" y="6012733"/>
            <a:ext cx="439143" cy="472704"/>
          </a:xfrm>
          <a:prstGeom prst="rect">
            <a:avLst/>
          </a:prstGeom>
          <a:noFill/>
          <a:ln>
            <a:noFill/>
          </a:ln>
          <a:effectLst>
            <a:outerShdw blurRad="357188" dist="9525" dir="5400000" algn="bl" rotWithShape="0">
              <a:srgbClr val="073763">
                <a:alpha val="14117"/>
              </a:srgbClr>
            </a:outerShdw>
          </a:effectLst>
        </p:spPr>
      </p:pic>
      <p:grpSp>
        <p:nvGrpSpPr>
          <p:cNvPr id="465" name="Google Shape;465;p33"/>
          <p:cNvGrpSpPr/>
          <p:nvPr/>
        </p:nvGrpSpPr>
        <p:grpSpPr>
          <a:xfrm>
            <a:off x="5591037" y="5383133"/>
            <a:ext cx="528000" cy="528000"/>
            <a:chOff x="3206306" y="3934275"/>
            <a:chExt cx="396000" cy="396000"/>
          </a:xfrm>
        </p:grpSpPr>
        <p:sp>
          <p:nvSpPr>
            <p:cNvPr id="466" name="Google Shape;466;p33"/>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17"/>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67" name="Google Shape;467;p33"/>
            <p:cNvSpPr txBox="1"/>
            <p:nvPr/>
          </p:nvSpPr>
          <p:spPr>
            <a:xfrm>
              <a:off x="3241550" y="3937850"/>
              <a:ext cx="325500" cy="260400"/>
            </a:xfrm>
            <a:prstGeom prst="rect">
              <a:avLst/>
            </a:prstGeom>
            <a:noFill/>
            <a:ln>
              <a:noFill/>
            </a:ln>
            <a:effectLst>
              <a:outerShdw blurRad="28575" dist="9525" dir="5400000" algn="bl" rotWithShape="0">
                <a:srgbClr val="073763">
                  <a:alpha val="14117"/>
                </a:srgbClr>
              </a:outerShdw>
            </a:effectLst>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1</a:t>
              </a:r>
              <a:endParaRPr sz="1867">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845233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472" name="Google Shape;472;p34"/>
          <p:cNvPicPr preferRelativeResize="0"/>
          <p:nvPr/>
        </p:nvPicPr>
        <p:blipFill rotWithShape="1">
          <a:blip r:embed="rId3">
            <a:alphaModFix/>
          </a:blip>
          <a:srcRect t="4952"/>
          <a:stretch/>
        </p:blipFill>
        <p:spPr>
          <a:xfrm>
            <a:off x="4294900" y="1190984"/>
            <a:ext cx="3188832" cy="5391219"/>
          </a:xfrm>
          <a:prstGeom prst="rect">
            <a:avLst/>
          </a:prstGeom>
          <a:noFill/>
          <a:ln>
            <a:noFill/>
          </a:ln>
          <a:effectLst>
            <a:outerShdw blurRad="285750" algn="bl" rotWithShape="0">
              <a:schemeClr val="dk2">
                <a:alpha val="32000"/>
              </a:schemeClr>
            </a:outerShdw>
          </a:effectLst>
        </p:spPr>
      </p:pic>
      <p:sp>
        <p:nvSpPr>
          <p:cNvPr id="473" name="Google Shape;473;p34"/>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6</a:t>
            </a:fld>
            <a:endParaRPr>
              <a:solidFill>
                <a:srgbClr val="FFFFFF"/>
              </a:solidFill>
            </a:endParaRPr>
          </a:p>
        </p:txBody>
      </p:sp>
      <p:sp>
        <p:nvSpPr>
          <p:cNvPr id="474" name="Google Shape;474;p34"/>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00000"/>
              </a:lnSpc>
              <a:spcBef>
                <a:spcPts val="0"/>
              </a:spcBef>
              <a:buClr>
                <a:schemeClr val="lt1"/>
              </a:buClr>
              <a:buSzPts val="1400"/>
            </a:pPr>
            <a:r>
              <a:rPr lang="fr-FR" sz="1867">
                <a:solidFill>
                  <a:srgbClr val="5FC871"/>
                </a:solidFill>
              </a:rPr>
              <a:t>LECTURE AUTOMATIQUE DES JUSTIFICATIFS (OCR)</a:t>
            </a:r>
            <a:endParaRPr sz="1867">
              <a:solidFill>
                <a:srgbClr val="5FC871"/>
              </a:solidFill>
            </a:endParaRPr>
          </a:p>
        </p:txBody>
      </p:sp>
      <p:grpSp>
        <p:nvGrpSpPr>
          <p:cNvPr id="475" name="Google Shape;475;p34"/>
          <p:cNvGrpSpPr/>
          <p:nvPr/>
        </p:nvGrpSpPr>
        <p:grpSpPr>
          <a:xfrm>
            <a:off x="8633080" y="1191005"/>
            <a:ext cx="528000" cy="528000"/>
            <a:chOff x="3206306" y="3934275"/>
            <a:chExt cx="396000" cy="396000"/>
          </a:xfrm>
        </p:grpSpPr>
        <p:sp>
          <p:nvSpPr>
            <p:cNvPr id="476" name="Google Shape;476;p3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77" name="Google Shape;477;p34"/>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1</a:t>
              </a:r>
              <a:endParaRPr sz="1867">
                <a:solidFill>
                  <a:srgbClr val="000000"/>
                </a:solidFill>
                <a:latin typeface="Arial"/>
                <a:ea typeface="Arial"/>
                <a:cs typeface="Arial"/>
                <a:sym typeface="Arial"/>
              </a:endParaRPr>
            </a:p>
          </p:txBody>
        </p:sp>
      </p:grpSp>
      <p:sp>
        <p:nvSpPr>
          <p:cNvPr id="478" name="Google Shape;478;p34"/>
          <p:cNvSpPr txBox="1"/>
          <p:nvPr/>
        </p:nvSpPr>
        <p:spPr>
          <a:xfrm>
            <a:off x="8282833" y="233251"/>
            <a:ext cx="4080000" cy="1036400"/>
          </a:xfrm>
          <a:prstGeom prst="rect">
            <a:avLst/>
          </a:prstGeom>
          <a:noFill/>
          <a:ln>
            <a:noFill/>
          </a:ln>
        </p:spPr>
        <p:txBody>
          <a:bodyPr spcFirstLastPara="1" wrap="square" lIns="121900" tIns="144000" rIns="121900" bIns="121900" anchor="t" anchorCtr="0">
            <a:noAutofit/>
          </a:bodyPr>
          <a:lstStyle/>
          <a:p>
            <a:pPr marL="239993" marR="239993" algn="ctr">
              <a:lnSpc>
                <a:spcPct val="150000"/>
              </a:lnSpc>
              <a:buClr>
                <a:srgbClr val="000000"/>
              </a:buClr>
              <a:buSzPts val="1000"/>
            </a:pPr>
            <a:endParaRPr sz="1333">
              <a:solidFill>
                <a:schemeClr val="lt1"/>
              </a:solidFill>
              <a:latin typeface="Helvetica Neue Light"/>
              <a:ea typeface="Helvetica Neue Light"/>
              <a:cs typeface="Helvetica Neue Light"/>
              <a:sym typeface="Helvetica Neue Light"/>
            </a:endParaRPr>
          </a:p>
        </p:txBody>
      </p:sp>
      <p:sp>
        <p:nvSpPr>
          <p:cNvPr id="479" name="Google Shape;479;p34"/>
          <p:cNvSpPr txBox="1"/>
          <p:nvPr/>
        </p:nvSpPr>
        <p:spPr>
          <a:xfrm>
            <a:off x="8633067" y="1719047"/>
            <a:ext cx="3386400" cy="17456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a:solidFill>
                  <a:schemeClr val="lt1"/>
                </a:solidFill>
                <a:latin typeface="Arial"/>
                <a:ea typeface="Arial"/>
                <a:cs typeface="Arial"/>
                <a:sym typeface="Arial"/>
              </a:rPr>
              <a:t>Si la lecture automatique des justificatifs est activée, il vous suffit de </a:t>
            </a:r>
            <a:r>
              <a:rPr lang="fr-FR" sz="1333">
                <a:solidFill>
                  <a:schemeClr val="lt1"/>
                </a:solidFill>
              </a:rPr>
              <a:t>sélectionner “Scanner mon justificatif” </a:t>
            </a:r>
            <a:r>
              <a:rPr lang="fr-FR" sz="1333">
                <a:solidFill>
                  <a:schemeClr val="lt1"/>
                </a:solidFill>
                <a:latin typeface="Arial"/>
                <a:ea typeface="Arial"/>
                <a:cs typeface="Arial"/>
                <a:sym typeface="Arial"/>
              </a:rPr>
              <a:t>pour lancer la création automatique de la dépense associée. « Traitement du justificatif » apparaît tant que l’OCR n’a pas terminé de fonctionner.</a:t>
            </a:r>
            <a:endParaRPr sz="1333">
              <a:solidFill>
                <a:schemeClr val="lt1"/>
              </a:solidFill>
              <a:latin typeface="Arial"/>
              <a:ea typeface="Arial"/>
              <a:cs typeface="Arial"/>
              <a:sym typeface="Arial"/>
            </a:endParaRPr>
          </a:p>
        </p:txBody>
      </p:sp>
      <p:sp>
        <p:nvSpPr>
          <p:cNvPr id="480" name="Google Shape;480;p34"/>
          <p:cNvSpPr txBox="1"/>
          <p:nvPr/>
        </p:nvSpPr>
        <p:spPr>
          <a:xfrm>
            <a:off x="8629633" y="4265467"/>
            <a:ext cx="3562400" cy="1745600"/>
          </a:xfrm>
          <a:prstGeom prst="rect">
            <a:avLst/>
          </a:prstGeom>
          <a:noFill/>
          <a:ln>
            <a:noFill/>
          </a:ln>
        </p:spPr>
        <p:txBody>
          <a:bodyPr spcFirstLastPara="1" wrap="square" lIns="121900" tIns="144000" rIns="121900" bIns="121900" anchor="t" anchorCtr="0">
            <a:noAutofit/>
          </a:bodyPr>
          <a:lstStyle/>
          <a:p>
            <a:pPr>
              <a:buClr>
                <a:srgbClr val="000000"/>
              </a:buClr>
              <a:buSzPts val="1000"/>
            </a:pPr>
            <a:r>
              <a:rPr lang="fr-FR" sz="1333">
                <a:solidFill>
                  <a:schemeClr val="lt1"/>
                </a:solidFill>
                <a:latin typeface="Arial"/>
                <a:ea typeface="Arial"/>
                <a:cs typeface="Arial"/>
                <a:sym typeface="Arial"/>
              </a:rPr>
              <a:t>La mention </a:t>
            </a:r>
            <a:r>
              <a:rPr lang="fr-FR" sz="1333">
                <a:solidFill>
                  <a:schemeClr val="lt1"/>
                </a:solidFill>
              </a:rPr>
              <a:t>“à traiter”</a:t>
            </a:r>
            <a:r>
              <a:rPr lang="fr-FR" sz="1333">
                <a:solidFill>
                  <a:schemeClr val="lt1"/>
                </a:solidFill>
                <a:latin typeface="Arial"/>
                <a:ea typeface="Arial"/>
                <a:cs typeface="Arial"/>
                <a:sym typeface="Arial"/>
              </a:rPr>
              <a:t> concerne les dépenses incomplètes : Soit car elles n’ont pas pu être créées par l’OCR soit parce qu’une information obligatoire (ex: analytique) demande la saisie du collaborateur. </a:t>
            </a:r>
            <a:r>
              <a:rPr lang="fr-FR" sz="1333">
                <a:solidFill>
                  <a:schemeClr val="lt1"/>
                </a:solidFill>
              </a:rPr>
              <a:t>Il vous suffit de cliquer dessus pour la compléter.</a:t>
            </a:r>
            <a:endParaRPr sz="1333">
              <a:solidFill>
                <a:schemeClr val="lt1"/>
              </a:solidFill>
              <a:latin typeface="Arial"/>
              <a:ea typeface="Arial"/>
              <a:cs typeface="Arial"/>
              <a:sym typeface="Arial"/>
            </a:endParaRPr>
          </a:p>
        </p:txBody>
      </p:sp>
      <p:grpSp>
        <p:nvGrpSpPr>
          <p:cNvPr id="481" name="Google Shape;481;p34"/>
          <p:cNvGrpSpPr/>
          <p:nvPr/>
        </p:nvGrpSpPr>
        <p:grpSpPr>
          <a:xfrm>
            <a:off x="2967793" y="1367055"/>
            <a:ext cx="528000" cy="528000"/>
            <a:chOff x="3206306" y="3934275"/>
            <a:chExt cx="396000" cy="396000"/>
          </a:xfrm>
        </p:grpSpPr>
        <p:sp>
          <p:nvSpPr>
            <p:cNvPr id="482" name="Google Shape;482;p3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17"/>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83" name="Google Shape;483;p34"/>
            <p:cNvSpPr txBox="1"/>
            <p:nvPr/>
          </p:nvSpPr>
          <p:spPr>
            <a:xfrm>
              <a:off x="3241550" y="3937850"/>
              <a:ext cx="325500" cy="260400"/>
            </a:xfrm>
            <a:prstGeom prst="rect">
              <a:avLst/>
            </a:prstGeom>
            <a:noFill/>
            <a:ln>
              <a:noFill/>
            </a:ln>
            <a:effectLst>
              <a:outerShdw blurRad="28575" dist="9525" dir="5400000" algn="bl" rotWithShape="0">
                <a:srgbClr val="073763">
                  <a:alpha val="14117"/>
                </a:srgbClr>
              </a:outerShdw>
            </a:effectLst>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1</a:t>
              </a:r>
              <a:endParaRPr sz="1867">
                <a:solidFill>
                  <a:srgbClr val="000000"/>
                </a:solidFill>
                <a:latin typeface="Arial"/>
                <a:ea typeface="Arial"/>
                <a:cs typeface="Arial"/>
                <a:sym typeface="Arial"/>
              </a:endParaRPr>
            </a:p>
          </p:txBody>
        </p:sp>
      </p:grpSp>
      <p:grpSp>
        <p:nvGrpSpPr>
          <p:cNvPr id="484" name="Google Shape;484;p34"/>
          <p:cNvGrpSpPr/>
          <p:nvPr/>
        </p:nvGrpSpPr>
        <p:grpSpPr>
          <a:xfrm>
            <a:off x="8624244" y="3737452"/>
            <a:ext cx="528000" cy="528000"/>
            <a:chOff x="3206306" y="3934275"/>
            <a:chExt cx="396000" cy="396000"/>
          </a:xfrm>
        </p:grpSpPr>
        <p:sp>
          <p:nvSpPr>
            <p:cNvPr id="485" name="Google Shape;485;p3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86" name="Google Shape;486;p34"/>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2</a:t>
              </a:r>
              <a:endParaRPr sz="1867">
                <a:solidFill>
                  <a:srgbClr val="000000"/>
                </a:solidFill>
                <a:latin typeface="Arial"/>
                <a:ea typeface="Arial"/>
                <a:cs typeface="Arial"/>
                <a:sym typeface="Arial"/>
              </a:endParaRPr>
            </a:p>
          </p:txBody>
        </p:sp>
      </p:grpSp>
      <p:pic>
        <p:nvPicPr>
          <p:cNvPr id="487" name="Google Shape;487;p34"/>
          <p:cNvPicPr preferRelativeResize="0"/>
          <p:nvPr/>
        </p:nvPicPr>
        <p:blipFill rotWithShape="1">
          <a:blip r:embed="rId4">
            <a:alphaModFix/>
          </a:blip>
          <a:srcRect t="4406"/>
          <a:stretch/>
        </p:blipFill>
        <p:spPr>
          <a:xfrm>
            <a:off x="734100" y="1203433"/>
            <a:ext cx="3188832" cy="5422048"/>
          </a:xfrm>
          <a:prstGeom prst="rect">
            <a:avLst/>
          </a:prstGeom>
          <a:noFill/>
          <a:ln>
            <a:noFill/>
          </a:ln>
          <a:effectLst>
            <a:outerShdw blurRad="285750" algn="bl" rotWithShape="0">
              <a:schemeClr val="dk2">
                <a:alpha val="32000"/>
              </a:schemeClr>
            </a:outerShdw>
          </a:effectLst>
        </p:spPr>
      </p:pic>
      <p:grpSp>
        <p:nvGrpSpPr>
          <p:cNvPr id="488" name="Google Shape;488;p34"/>
          <p:cNvGrpSpPr/>
          <p:nvPr/>
        </p:nvGrpSpPr>
        <p:grpSpPr>
          <a:xfrm>
            <a:off x="3176233" y="5407031"/>
            <a:ext cx="528000" cy="528000"/>
            <a:chOff x="3206306" y="3934275"/>
            <a:chExt cx="396000" cy="396000"/>
          </a:xfrm>
        </p:grpSpPr>
        <p:sp>
          <p:nvSpPr>
            <p:cNvPr id="489" name="Google Shape;489;p3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2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90" name="Google Shape;490;p34"/>
            <p:cNvSpPr txBox="1"/>
            <p:nvPr/>
          </p:nvSpPr>
          <p:spPr>
            <a:xfrm>
              <a:off x="3241550" y="3937850"/>
              <a:ext cx="325500" cy="260400"/>
            </a:xfrm>
            <a:prstGeom prst="rect">
              <a:avLst/>
            </a:prstGeom>
            <a:noFill/>
            <a:ln>
              <a:noFill/>
            </a:ln>
            <a:effectLst>
              <a:outerShdw blurRad="28575" dist="9525" dir="5400000" algn="bl" rotWithShape="0">
                <a:srgbClr val="073763">
                  <a:alpha val="14120"/>
                </a:srgbClr>
              </a:outerShdw>
            </a:effectLst>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latin typeface="Helvetica Neue"/>
                  <a:ea typeface="Helvetica Neue"/>
                  <a:cs typeface="Helvetica Neue"/>
                  <a:sym typeface="Helvetica Neue"/>
                </a:rPr>
                <a:t>1</a:t>
              </a:r>
              <a:endParaRPr sz="1867">
                <a:solidFill>
                  <a:srgbClr val="000000"/>
                </a:solidFill>
                <a:latin typeface="Arial"/>
                <a:ea typeface="Arial"/>
                <a:cs typeface="Arial"/>
                <a:sym typeface="Arial"/>
              </a:endParaRPr>
            </a:p>
          </p:txBody>
        </p:sp>
      </p:grpSp>
      <p:grpSp>
        <p:nvGrpSpPr>
          <p:cNvPr id="491" name="Google Shape;491;p34"/>
          <p:cNvGrpSpPr/>
          <p:nvPr/>
        </p:nvGrpSpPr>
        <p:grpSpPr>
          <a:xfrm>
            <a:off x="6791300" y="2061231"/>
            <a:ext cx="528000" cy="528000"/>
            <a:chOff x="3206306" y="3934275"/>
            <a:chExt cx="396000" cy="396000"/>
          </a:xfrm>
        </p:grpSpPr>
        <p:sp>
          <p:nvSpPr>
            <p:cNvPr id="492" name="Google Shape;492;p34"/>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2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493" name="Google Shape;493;p34"/>
            <p:cNvSpPr txBox="1"/>
            <p:nvPr/>
          </p:nvSpPr>
          <p:spPr>
            <a:xfrm>
              <a:off x="3241550" y="3937850"/>
              <a:ext cx="325500" cy="260400"/>
            </a:xfrm>
            <a:prstGeom prst="rect">
              <a:avLst/>
            </a:prstGeom>
            <a:noFill/>
            <a:ln>
              <a:noFill/>
            </a:ln>
            <a:effectLst>
              <a:outerShdw blurRad="28575" dist="9525" dir="5400000" algn="bl" rotWithShape="0">
                <a:srgbClr val="073763">
                  <a:alpha val="14120"/>
                </a:srgbClr>
              </a:outerShdw>
            </a:effectLst>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2</a:t>
              </a:r>
              <a:endParaRPr sz="1867">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59692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pic>
        <p:nvPicPr>
          <p:cNvPr id="498" name="Google Shape;498;p35"/>
          <p:cNvPicPr preferRelativeResize="0"/>
          <p:nvPr/>
        </p:nvPicPr>
        <p:blipFill rotWithShape="1">
          <a:blip r:embed="rId3">
            <a:alphaModFix/>
          </a:blip>
          <a:srcRect t="4952"/>
          <a:stretch/>
        </p:blipFill>
        <p:spPr>
          <a:xfrm>
            <a:off x="871800" y="1269651"/>
            <a:ext cx="3188832" cy="5391219"/>
          </a:xfrm>
          <a:prstGeom prst="rect">
            <a:avLst/>
          </a:prstGeom>
          <a:noFill/>
          <a:ln>
            <a:noFill/>
          </a:ln>
          <a:effectLst>
            <a:outerShdw blurRad="285750" algn="bl" rotWithShape="0">
              <a:schemeClr val="dk2">
                <a:alpha val="32000"/>
              </a:schemeClr>
            </a:outerShdw>
          </a:effectLst>
        </p:spPr>
      </p:pic>
      <p:sp>
        <p:nvSpPr>
          <p:cNvPr id="499" name="Google Shape;499;p35"/>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7</a:t>
            </a:fld>
            <a:endParaRPr>
              <a:solidFill>
                <a:srgbClr val="FFFFFF"/>
              </a:solidFill>
            </a:endParaRPr>
          </a:p>
        </p:txBody>
      </p:sp>
      <p:sp>
        <p:nvSpPr>
          <p:cNvPr id="500" name="Google Shape;500;p35"/>
          <p:cNvSpPr/>
          <p:nvPr/>
        </p:nvSpPr>
        <p:spPr>
          <a:xfrm>
            <a:off x="-6514245" y="-1678061"/>
            <a:ext cx="3552400" cy="650400"/>
          </a:xfrm>
          <a:prstGeom prst="wedgeRectCallout">
            <a:avLst>
              <a:gd name="adj1" fmla="val 58300"/>
              <a:gd name="adj2" fmla="val 10151"/>
            </a:avLst>
          </a:prstGeom>
          <a:solidFill>
            <a:srgbClr val="595959"/>
          </a:solidFill>
          <a:ln>
            <a:noFill/>
          </a:ln>
          <a:effectLst>
            <a:outerShdw blurRad="50800" dist="38100" dir="5400000" algn="t" rotWithShape="0">
              <a:srgbClr val="000000">
                <a:alpha val="40000"/>
              </a:srgbClr>
            </a:outerShdw>
          </a:effectLst>
        </p:spPr>
        <p:txBody>
          <a:bodyPr spcFirstLastPara="1" wrap="square" lIns="121900" tIns="60933" rIns="121900" bIns="60933" anchor="ctr" anchorCtr="0">
            <a:noAutofit/>
          </a:bodyPr>
          <a:lstStyle/>
          <a:p>
            <a:pPr algn="ctr">
              <a:buClr>
                <a:srgbClr val="000000"/>
              </a:buClr>
              <a:buSzPts val="1200"/>
            </a:pPr>
            <a:r>
              <a:rPr lang="fr-FR" sz="1600">
                <a:solidFill>
                  <a:schemeClr val="lt1"/>
                </a:solidFill>
                <a:latin typeface="Arial"/>
                <a:ea typeface="Arial"/>
                <a:cs typeface="Arial"/>
                <a:sym typeface="Arial"/>
              </a:rPr>
              <a:t>Ce symbole indique une dépense non synchronisée</a:t>
            </a:r>
            <a:endParaRPr sz="1600">
              <a:solidFill>
                <a:schemeClr val="lt1"/>
              </a:solidFill>
              <a:latin typeface="Arial"/>
              <a:ea typeface="Arial"/>
              <a:cs typeface="Arial"/>
              <a:sym typeface="Arial"/>
            </a:endParaRPr>
          </a:p>
        </p:txBody>
      </p:sp>
      <p:sp>
        <p:nvSpPr>
          <p:cNvPr id="501" name="Google Shape;501;p35"/>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50000"/>
              </a:lnSpc>
              <a:spcBef>
                <a:spcPts val="0"/>
              </a:spcBef>
              <a:buClr>
                <a:schemeClr val="lt1"/>
              </a:buClr>
              <a:buSzPts val="1400"/>
            </a:pPr>
            <a:r>
              <a:rPr lang="fr-FR" sz="1867">
                <a:solidFill>
                  <a:srgbClr val="5FC871"/>
                </a:solidFill>
              </a:rPr>
              <a:t>DÉCLARER UNE NOTE DE FRAIS</a:t>
            </a:r>
            <a:endParaRPr sz="1867">
              <a:solidFill>
                <a:srgbClr val="5FC871"/>
              </a:solidFill>
            </a:endParaRPr>
          </a:p>
        </p:txBody>
      </p:sp>
      <p:grpSp>
        <p:nvGrpSpPr>
          <p:cNvPr id="502" name="Google Shape;502;p35"/>
          <p:cNvGrpSpPr/>
          <p:nvPr/>
        </p:nvGrpSpPr>
        <p:grpSpPr>
          <a:xfrm>
            <a:off x="8644908" y="929500"/>
            <a:ext cx="528000" cy="528000"/>
            <a:chOff x="3206306" y="3934275"/>
            <a:chExt cx="396000" cy="396000"/>
          </a:xfrm>
        </p:grpSpPr>
        <p:sp>
          <p:nvSpPr>
            <p:cNvPr id="503" name="Google Shape;503;p3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04" name="Google Shape;504;p35"/>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1</a:t>
              </a:r>
              <a:endParaRPr sz="1867">
                <a:solidFill>
                  <a:srgbClr val="000000"/>
                </a:solidFill>
                <a:latin typeface="Arial"/>
                <a:ea typeface="Arial"/>
                <a:cs typeface="Arial"/>
                <a:sym typeface="Arial"/>
              </a:endParaRPr>
            </a:p>
          </p:txBody>
        </p:sp>
      </p:grpSp>
      <p:sp>
        <p:nvSpPr>
          <p:cNvPr id="505" name="Google Shape;505;p35"/>
          <p:cNvSpPr txBox="1"/>
          <p:nvPr/>
        </p:nvSpPr>
        <p:spPr>
          <a:xfrm>
            <a:off x="8176967" y="339733"/>
            <a:ext cx="4080000" cy="1036400"/>
          </a:xfrm>
          <a:prstGeom prst="rect">
            <a:avLst/>
          </a:prstGeom>
          <a:noFill/>
          <a:ln>
            <a:noFill/>
          </a:ln>
        </p:spPr>
        <p:txBody>
          <a:bodyPr spcFirstLastPara="1" wrap="square" lIns="121900" tIns="144000" rIns="121900" bIns="121900" anchor="t" anchorCtr="0">
            <a:noAutofit/>
          </a:bodyPr>
          <a:lstStyle/>
          <a:p>
            <a:pPr marL="239991" marR="239991" algn="ctr">
              <a:lnSpc>
                <a:spcPct val="150000"/>
              </a:lnSpc>
              <a:buClr>
                <a:srgbClr val="000000"/>
              </a:buClr>
              <a:buSzPts val="1000"/>
            </a:pPr>
            <a:endParaRPr sz="1333">
              <a:solidFill>
                <a:schemeClr val="lt1"/>
              </a:solidFill>
              <a:latin typeface="Helvetica Neue Light"/>
              <a:ea typeface="Helvetica Neue Light"/>
              <a:cs typeface="Helvetica Neue Light"/>
              <a:sym typeface="Helvetica Neue Light"/>
            </a:endParaRPr>
          </a:p>
        </p:txBody>
      </p:sp>
      <p:grpSp>
        <p:nvGrpSpPr>
          <p:cNvPr id="506" name="Google Shape;506;p35"/>
          <p:cNvGrpSpPr/>
          <p:nvPr/>
        </p:nvGrpSpPr>
        <p:grpSpPr>
          <a:xfrm>
            <a:off x="8654241" y="2745600"/>
            <a:ext cx="528000" cy="528000"/>
            <a:chOff x="3206306" y="3934275"/>
            <a:chExt cx="396000" cy="396000"/>
          </a:xfrm>
        </p:grpSpPr>
        <p:sp>
          <p:nvSpPr>
            <p:cNvPr id="507" name="Google Shape;507;p3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08" name="Google Shape;508;p35"/>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2</a:t>
              </a:r>
              <a:endParaRPr sz="1867">
                <a:solidFill>
                  <a:srgbClr val="000000"/>
                </a:solidFill>
                <a:latin typeface="Arial"/>
                <a:ea typeface="Arial"/>
                <a:cs typeface="Arial"/>
                <a:sym typeface="Arial"/>
              </a:endParaRPr>
            </a:p>
          </p:txBody>
        </p:sp>
      </p:grpSp>
      <p:grpSp>
        <p:nvGrpSpPr>
          <p:cNvPr id="509" name="Google Shape;509;p35"/>
          <p:cNvGrpSpPr/>
          <p:nvPr/>
        </p:nvGrpSpPr>
        <p:grpSpPr>
          <a:xfrm>
            <a:off x="8728441" y="4256917"/>
            <a:ext cx="528000" cy="528000"/>
            <a:chOff x="3206306" y="3934275"/>
            <a:chExt cx="396000" cy="396000"/>
          </a:xfrm>
        </p:grpSpPr>
        <p:sp>
          <p:nvSpPr>
            <p:cNvPr id="510" name="Google Shape;510;p3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11" name="Google Shape;511;p35"/>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3</a:t>
              </a:r>
              <a:endParaRPr sz="1867">
                <a:solidFill>
                  <a:srgbClr val="000000"/>
                </a:solidFill>
                <a:latin typeface="Arial"/>
                <a:ea typeface="Arial"/>
                <a:cs typeface="Arial"/>
                <a:sym typeface="Arial"/>
              </a:endParaRPr>
            </a:p>
          </p:txBody>
        </p:sp>
      </p:grpSp>
      <p:sp>
        <p:nvSpPr>
          <p:cNvPr id="512" name="Google Shape;512;p35"/>
          <p:cNvSpPr txBox="1"/>
          <p:nvPr/>
        </p:nvSpPr>
        <p:spPr>
          <a:xfrm>
            <a:off x="8644900" y="1499633"/>
            <a:ext cx="3386400" cy="830000"/>
          </a:xfrm>
          <a:prstGeom prst="rect">
            <a:avLst/>
          </a:prstGeom>
          <a:noFill/>
          <a:ln>
            <a:noFill/>
          </a:ln>
        </p:spPr>
        <p:txBody>
          <a:bodyPr spcFirstLastPara="1" wrap="square" lIns="121900" tIns="144000" rIns="121900" bIns="121900" anchor="t" anchorCtr="0">
            <a:noAutofit/>
          </a:bodyPr>
          <a:lstStyle/>
          <a:p>
            <a:pPr>
              <a:buClr>
                <a:schemeClr val="dk1"/>
              </a:buClr>
              <a:buSzPts val="1100"/>
            </a:pPr>
            <a:r>
              <a:rPr lang="fr-FR" sz="1333">
                <a:solidFill>
                  <a:srgbClr val="FFFFFF"/>
                </a:solidFill>
              </a:rPr>
              <a:t>Ce symbole indique que la dépense a été créée hors ligne et n’a pas encore été synchronisée. Glissez la liste vers le bas pour forcer une synchronisation.</a:t>
            </a:r>
            <a:endParaRPr sz="1333">
              <a:solidFill>
                <a:srgbClr val="FFFFFF"/>
              </a:solidFill>
              <a:latin typeface="Arial"/>
              <a:ea typeface="Arial"/>
              <a:cs typeface="Arial"/>
              <a:sym typeface="Arial"/>
            </a:endParaRPr>
          </a:p>
        </p:txBody>
      </p:sp>
      <p:sp>
        <p:nvSpPr>
          <p:cNvPr id="513" name="Google Shape;513;p35"/>
          <p:cNvSpPr txBox="1"/>
          <p:nvPr/>
        </p:nvSpPr>
        <p:spPr>
          <a:xfrm>
            <a:off x="8644900" y="3299467"/>
            <a:ext cx="3386400" cy="830000"/>
          </a:xfrm>
          <a:prstGeom prst="rect">
            <a:avLst/>
          </a:prstGeom>
          <a:noFill/>
          <a:ln>
            <a:noFill/>
          </a:ln>
        </p:spPr>
        <p:txBody>
          <a:bodyPr spcFirstLastPara="1" wrap="square" lIns="121900" tIns="144000" rIns="121900" bIns="121900" anchor="t" anchorCtr="0">
            <a:noAutofit/>
          </a:bodyPr>
          <a:lstStyle/>
          <a:p>
            <a:pPr>
              <a:buClr>
                <a:schemeClr val="dk1"/>
              </a:buClr>
              <a:buSzPts val="1100"/>
            </a:pPr>
            <a:r>
              <a:rPr lang="fr-FR" sz="1333">
                <a:solidFill>
                  <a:schemeClr val="lt1"/>
                </a:solidFill>
                <a:latin typeface="Arial"/>
                <a:ea typeface="Arial"/>
                <a:cs typeface="Arial"/>
                <a:sym typeface="Arial"/>
              </a:rPr>
              <a:t>Ce symbole indique une dépense avec alerte : plafond atteint, dépense un jour d’absences…</a:t>
            </a:r>
            <a:endParaRPr sz="1333">
              <a:solidFill>
                <a:schemeClr val="lt1"/>
              </a:solidFill>
              <a:latin typeface="Arial"/>
              <a:ea typeface="Arial"/>
              <a:cs typeface="Arial"/>
              <a:sym typeface="Arial"/>
            </a:endParaRPr>
          </a:p>
        </p:txBody>
      </p:sp>
      <p:sp>
        <p:nvSpPr>
          <p:cNvPr id="514" name="Google Shape;514;p35"/>
          <p:cNvSpPr txBox="1"/>
          <p:nvPr/>
        </p:nvSpPr>
        <p:spPr>
          <a:xfrm>
            <a:off x="8644900" y="4810800"/>
            <a:ext cx="3386400" cy="830000"/>
          </a:xfrm>
          <a:prstGeom prst="rect">
            <a:avLst/>
          </a:prstGeom>
          <a:noFill/>
          <a:ln>
            <a:noFill/>
          </a:ln>
        </p:spPr>
        <p:txBody>
          <a:bodyPr spcFirstLastPara="1" wrap="square" lIns="121900" tIns="144000" rIns="121900" bIns="121900" anchor="t" anchorCtr="0">
            <a:noAutofit/>
          </a:bodyPr>
          <a:lstStyle/>
          <a:p>
            <a:pPr>
              <a:buClr>
                <a:schemeClr val="dk1"/>
              </a:buClr>
              <a:buSzPts val="1100"/>
            </a:pPr>
            <a:r>
              <a:rPr lang="fr-FR" sz="1333">
                <a:solidFill>
                  <a:schemeClr val="lt1"/>
                </a:solidFill>
                <a:latin typeface="Arial"/>
                <a:ea typeface="Arial"/>
                <a:cs typeface="Arial"/>
                <a:sym typeface="Arial"/>
              </a:rPr>
              <a:t>Pour déclarer </a:t>
            </a:r>
            <a:r>
              <a:rPr lang="fr-FR" sz="1333">
                <a:solidFill>
                  <a:schemeClr val="lt1"/>
                </a:solidFill>
              </a:rPr>
              <a:t>toutes vos dépenses au sein d’une</a:t>
            </a:r>
            <a:r>
              <a:rPr lang="fr-FR" sz="1333">
                <a:solidFill>
                  <a:schemeClr val="lt1"/>
                </a:solidFill>
                <a:latin typeface="Arial"/>
                <a:ea typeface="Arial"/>
                <a:cs typeface="Arial"/>
                <a:sym typeface="Arial"/>
              </a:rPr>
              <a:t> note de frais, clique</a:t>
            </a:r>
            <a:r>
              <a:rPr lang="fr-FR" sz="1333">
                <a:solidFill>
                  <a:schemeClr val="lt1"/>
                </a:solidFill>
              </a:rPr>
              <a:t>z</a:t>
            </a:r>
            <a:r>
              <a:rPr lang="fr-FR" sz="1333">
                <a:solidFill>
                  <a:schemeClr val="lt1"/>
                </a:solidFill>
                <a:latin typeface="Arial"/>
                <a:ea typeface="Arial"/>
                <a:cs typeface="Arial"/>
                <a:sym typeface="Arial"/>
              </a:rPr>
              <a:t> sur ce bouton puis sur « </a:t>
            </a:r>
            <a:r>
              <a:rPr lang="fr-FR" sz="1333">
                <a:solidFill>
                  <a:schemeClr val="lt1"/>
                </a:solidFill>
              </a:rPr>
              <a:t>Préparer</a:t>
            </a:r>
            <a:r>
              <a:rPr lang="fr-FR" sz="1333">
                <a:solidFill>
                  <a:schemeClr val="lt1"/>
                </a:solidFill>
                <a:latin typeface="Arial"/>
                <a:ea typeface="Arial"/>
                <a:cs typeface="Arial"/>
                <a:sym typeface="Arial"/>
              </a:rPr>
              <a:t> </a:t>
            </a:r>
            <a:r>
              <a:rPr lang="fr-FR" sz="1333">
                <a:solidFill>
                  <a:schemeClr val="lt1"/>
                </a:solidFill>
              </a:rPr>
              <a:t>l</a:t>
            </a:r>
            <a:r>
              <a:rPr lang="fr-FR" sz="1333">
                <a:solidFill>
                  <a:schemeClr val="lt1"/>
                </a:solidFill>
                <a:latin typeface="Arial"/>
                <a:ea typeface="Arial"/>
                <a:cs typeface="Arial"/>
                <a:sym typeface="Arial"/>
              </a:rPr>
              <a:t>a note de frais ». Vous aurez alors un récapitulatif de ce qui va être déclaré.</a:t>
            </a:r>
            <a:endParaRPr sz="1333">
              <a:solidFill>
                <a:schemeClr val="lt1"/>
              </a:solidFill>
              <a:latin typeface="Arial"/>
              <a:ea typeface="Arial"/>
              <a:cs typeface="Arial"/>
              <a:sym typeface="Arial"/>
            </a:endParaRPr>
          </a:p>
        </p:txBody>
      </p:sp>
      <p:grpSp>
        <p:nvGrpSpPr>
          <p:cNvPr id="515" name="Google Shape;515;p35"/>
          <p:cNvGrpSpPr/>
          <p:nvPr/>
        </p:nvGrpSpPr>
        <p:grpSpPr>
          <a:xfrm>
            <a:off x="322748" y="4130484"/>
            <a:ext cx="528000" cy="528000"/>
            <a:chOff x="3206306" y="3934275"/>
            <a:chExt cx="396000" cy="396000"/>
          </a:xfrm>
        </p:grpSpPr>
        <p:sp>
          <p:nvSpPr>
            <p:cNvPr id="516" name="Google Shape;516;p35"/>
            <p:cNvSpPr/>
            <p:nvPr/>
          </p:nvSpPr>
          <p:spPr>
            <a:xfrm rot="27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17"/>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17" name="Google Shape;517;p35"/>
            <p:cNvSpPr txBox="1"/>
            <p:nvPr/>
          </p:nvSpPr>
          <p:spPr>
            <a:xfrm>
              <a:off x="3241550" y="3937850"/>
              <a:ext cx="325500" cy="260400"/>
            </a:xfrm>
            <a:prstGeom prst="rect">
              <a:avLst/>
            </a:prstGeom>
            <a:noFill/>
            <a:ln>
              <a:noFill/>
            </a:ln>
            <a:effectLst>
              <a:outerShdw blurRad="28575" dist="9525" dir="5400000" algn="bl" rotWithShape="0">
                <a:srgbClr val="073763">
                  <a:alpha val="14117"/>
                </a:srgbClr>
              </a:outerShdw>
            </a:effectLst>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1</a:t>
              </a:r>
              <a:endParaRPr sz="1867">
                <a:solidFill>
                  <a:srgbClr val="000000"/>
                </a:solidFill>
                <a:latin typeface="Arial"/>
                <a:ea typeface="Arial"/>
                <a:cs typeface="Arial"/>
                <a:sym typeface="Arial"/>
              </a:endParaRPr>
            </a:p>
          </p:txBody>
        </p:sp>
      </p:grpSp>
      <p:grpSp>
        <p:nvGrpSpPr>
          <p:cNvPr id="518" name="Google Shape;518;p35"/>
          <p:cNvGrpSpPr/>
          <p:nvPr/>
        </p:nvGrpSpPr>
        <p:grpSpPr>
          <a:xfrm>
            <a:off x="3942105" y="5206092"/>
            <a:ext cx="528000" cy="528000"/>
            <a:chOff x="3206306" y="3934275"/>
            <a:chExt cx="396000" cy="396000"/>
          </a:xfrm>
        </p:grpSpPr>
        <p:sp>
          <p:nvSpPr>
            <p:cNvPr id="519" name="Google Shape;519;p3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17"/>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20" name="Google Shape;520;p35"/>
            <p:cNvSpPr txBox="1"/>
            <p:nvPr/>
          </p:nvSpPr>
          <p:spPr>
            <a:xfrm>
              <a:off x="3241550" y="3937850"/>
              <a:ext cx="325500" cy="260400"/>
            </a:xfrm>
            <a:prstGeom prst="rect">
              <a:avLst/>
            </a:prstGeom>
            <a:noFill/>
            <a:ln>
              <a:noFill/>
            </a:ln>
            <a:effectLst>
              <a:outerShdw blurRad="28575" dist="9525" dir="5400000" algn="bl" rotWithShape="0">
                <a:srgbClr val="073763">
                  <a:alpha val="14117"/>
                </a:srgbClr>
              </a:outerShdw>
            </a:effectLst>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2</a:t>
              </a:r>
              <a:endParaRPr sz="1867">
                <a:solidFill>
                  <a:srgbClr val="000000"/>
                </a:solidFill>
                <a:latin typeface="Arial"/>
                <a:ea typeface="Arial"/>
                <a:cs typeface="Arial"/>
                <a:sym typeface="Arial"/>
              </a:endParaRPr>
            </a:p>
          </p:txBody>
        </p:sp>
      </p:grpSp>
      <p:grpSp>
        <p:nvGrpSpPr>
          <p:cNvPr id="521" name="Google Shape;521;p35"/>
          <p:cNvGrpSpPr/>
          <p:nvPr/>
        </p:nvGrpSpPr>
        <p:grpSpPr>
          <a:xfrm>
            <a:off x="3950961" y="5812129"/>
            <a:ext cx="528000" cy="528000"/>
            <a:chOff x="3206306" y="3934275"/>
            <a:chExt cx="396000" cy="396000"/>
          </a:xfrm>
        </p:grpSpPr>
        <p:sp>
          <p:nvSpPr>
            <p:cNvPr id="522" name="Google Shape;522;p35"/>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17"/>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23" name="Google Shape;523;p35"/>
            <p:cNvSpPr txBox="1"/>
            <p:nvPr/>
          </p:nvSpPr>
          <p:spPr>
            <a:xfrm>
              <a:off x="3241550" y="3937850"/>
              <a:ext cx="325500" cy="260400"/>
            </a:xfrm>
            <a:prstGeom prst="rect">
              <a:avLst/>
            </a:prstGeom>
            <a:noFill/>
            <a:ln>
              <a:noFill/>
            </a:ln>
            <a:effectLst>
              <a:outerShdw blurRad="28575" dist="9525" dir="5400000" algn="bl" rotWithShape="0">
                <a:srgbClr val="073763">
                  <a:alpha val="14117"/>
                </a:srgbClr>
              </a:outerShdw>
            </a:effectLst>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3</a:t>
              </a:r>
              <a:endParaRPr sz="1867">
                <a:solidFill>
                  <a:srgbClr val="000000"/>
                </a:solidFill>
                <a:latin typeface="Arial"/>
                <a:ea typeface="Arial"/>
                <a:cs typeface="Arial"/>
                <a:sym typeface="Arial"/>
              </a:endParaRPr>
            </a:p>
          </p:txBody>
        </p:sp>
      </p:grpSp>
      <p:pic>
        <p:nvPicPr>
          <p:cNvPr id="524" name="Google Shape;524;p35"/>
          <p:cNvPicPr preferRelativeResize="0"/>
          <p:nvPr/>
        </p:nvPicPr>
        <p:blipFill rotWithShape="1">
          <a:blip r:embed="rId4">
            <a:alphaModFix/>
          </a:blip>
          <a:srcRect t="465"/>
          <a:stretch/>
        </p:blipFill>
        <p:spPr>
          <a:xfrm>
            <a:off x="4531723" y="1437501"/>
            <a:ext cx="2962173" cy="4774793"/>
          </a:xfrm>
          <a:prstGeom prst="rect">
            <a:avLst/>
          </a:prstGeom>
          <a:noFill/>
          <a:ln>
            <a:noFill/>
          </a:ln>
          <a:effectLst>
            <a:outerShdw blurRad="355600" dist="10160" dir="5400000" algn="ctr" rotWithShape="0">
              <a:srgbClr val="000000">
                <a:alpha val="14117"/>
              </a:srgbClr>
            </a:outerShdw>
          </a:effectLst>
        </p:spPr>
      </p:pic>
      <p:pic>
        <p:nvPicPr>
          <p:cNvPr id="525" name="Google Shape;525;p35"/>
          <p:cNvPicPr preferRelativeResize="0"/>
          <p:nvPr/>
        </p:nvPicPr>
        <p:blipFill rotWithShape="1">
          <a:blip r:embed="rId5">
            <a:alphaModFix/>
          </a:blip>
          <a:srcRect l="3916" t="29177" r="75725" b="59486"/>
          <a:stretch/>
        </p:blipFill>
        <p:spPr>
          <a:xfrm>
            <a:off x="973403" y="4008097"/>
            <a:ext cx="657600" cy="650400"/>
          </a:xfrm>
          <a:prstGeom prst="ellipse">
            <a:avLst/>
          </a:prstGeom>
          <a:noFill/>
          <a:ln>
            <a:noFill/>
          </a:ln>
        </p:spPr>
      </p:pic>
    </p:spTree>
    <p:extLst>
      <p:ext uri="{BB962C8B-B14F-4D97-AF65-F5344CB8AC3E}">
        <p14:creationId xmlns:p14="http://schemas.microsoft.com/office/powerpoint/2010/main" val="2038367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36"/>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8</a:t>
            </a:fld>
            <a:endParaRPr>
              <a:solidFill>
                <a:srgbClr val="FFFFFF"/>
              </a:solidFill>
            </a:endParaRPr>
          </a:p>
        </p:txBody>
      </p:sp>
      <p:sp>
        <p:nvSpPr>
          <p:cNvPr id="531" name="Google Shape;531;p36"/>
          <p:cNvSpPr txBox="1">
            <a:spLocks noGrp="1"/>
          </p:cNvSpPr>
          <p:nvPr>
            <p:ph type="title" idx="4294967295"/>
          </p:nvPr>
        </p:nvSpPr>
        <p:spPr>
          <a:xfrm>
            <a:off x="0" y="504467"/>
            <a:ext cx="6096000" cy="765200"/>
          </a:xfrm>
          <a:prstGeom prst="rect">
            <a:avLst/>
          </a:prstGeom>
          <a:noFill/>
          <a:ln>
            <a:noFill/>
          </a:ln>
        </p:spPr>
        <p:txBody>
          <a:bodyPr spcFirstLastPara="1" vert="horz" wrap="square" lIns="121900" tIns="60933" rIns="121900" bIns="60933" rtlCol="0" anchor="t" anchorCtr="0">
            <a:noAutofit/>
          </a:bodyPr>
          <a:lstStyle/>
          <a:p>
            <a:pPr algn="ctr">
              <a:lnSpc>
                <a:spcPct val="150000"/>
              </a:lnSpc>
              <a:spcBef>
                <a:spcPts val="0"/>
              </a:spcBef>
              <a:buClr>
                <a:schemeClr val="lt1"/>
              </a:buClr>
              <a:buSzPts val="1400"/>
            </a:pPr>
            <a:r>
              <a:rPr lang="fr-FR" sz="1867">
                <a:solidFill>
                  <a:srgbClr val="5FC871"/>
                </a:solidFill>
              </a:rPr>
              <a:t>DÉCLARER UNE NOTE DE FRAIS</a:t>
            </a:r>
            <a:endParaRPr sz="1867">
              <a:solidFill>
                <a:srgbClr val="5FC871"/>
              </a:solidFill>
            </a:endParaRPr>
          </a:p>
        </p:txBody>
      </p:sp>
      <p:grpSp>
        <p:nvGrpSpPr>
          <p:cNvPr id="532" name="Google Shape;532;p36"/>
          <p:cNvGrpSpPr/>
          <p:nvPr/>
        </p:nvGrpSpPr>
        <p:grpSpPr>
          <a:xfrm>
            <a:off x="6321208" y="1666433"/>
            <a:ext cx="528000" cy="528000"/>
            <a:chOff x="3206306" y="3934275"/>
            <a:chExt cx="396000" cy="396000"/>
          </a:xfrm>
        </p:grpSpPr>
        <p:sp>
          <p:nvSpPr>
            <p:cNvPr id="533" name="Google Shape;533;p36"/>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34" name="Google Shape;534;p36"/>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1</a:t>
              </a:r>
              <a:endParaRPr sz="1867">
                <a:solidFill>
                  <a:srgbClr val="000000"/>
                </a:solidFill>
                <a:latin typeface="Arial"/>
                <a:ea typeface="Arial"/>
                <a:cs typeface="Arial"/>
                <a:sym typeface="Arial"/>
              </a:endParaRPr>
            </a:p>
          </p:txBody>
        </p:sp>
      </p:grpSp>
      <p:sp>
        <p:nvSpPr>
          <p:cNvPr id="535" name="Google Shape;535;p36"/>
          <p:cNvSpPr txBox="1"/>
          <p:nvPr/>
        </p:nvSpPr>
        <p:spPr>
          <a:xfrm>
            <a:off x="6096167" y="2194451"/>
            <a:ext cx="6160800" cy="765200"/>
          </a:xfrm>
          <a:prstGeom prst="rect">
            <a:avLst/>
          </a:prstGeom>
          <a:noFill/>
          <a:ln>
            <a:noFill/>
          </a:ln>
        </p:spPr>
        <p:txBody>
          <a:bodyPr spcFirstLastPara="1" wrap="square" lIns="121900" tIns="144000" rIns="121900" bIns="121900" anchor="t" anchorCtr="0">
            <a:noAutofit/>
          </a:bodyPr>
          <a:lstStyle/>
          <a:p>
            <a:pPr marL="239993" marR="239993">
              <a:buClr>
                <a:srgbClr val="000000"/>
              </a:buClr>
              <a:buSzPts val="900"/>
            </a:pPr>
            <a:r>
              <a:rPr lang="fr-FR" sz="1333">
                <a:solidFill>
                  <a:schemeClr val="lt1"/>
                </a:solidFill>
                <a:latin typeface="Arial"/>
                <a:ea typeface="Arial"/>
                <a:cs typeface="Arial"/>
                <a:sym typeface="Arial"/>
              </a:rPr>
              <a:t>Ce symbole indique que la dépense est sélectionnée.</a:t>
            </a:r>
            <a:endParaRPr sz="1333">
              <a:solidFill>
                <a:schemeClr val="lt1"/>
              </a:solidFill>
              <a:latin typeface="Arial"/>
              <a:ea typeface="Arial"/>
              <a:cs typeface="Arial"/>
              <a:sym typeface="Arial"/>
            </a:endParaRPr>
          </a:p>
        </p:txBody>
      </p:sp>
      <p:grpSp>
        <p:nvGrpSpPr>
          <p:cNvPr id="536" name="Google Shape;536;p36"/>
          <p:cNvGrpSpPr/>
          <p:nvPr/>
        </p:nvGrpSpPr>
        <p:grpSpPr>
          <a:xfrm>
            <a:off x="6321208" y="2747617"/>
            <a:ext cx="528000" cy="528000"/>
            <a:chOff x="3206306" y="3934275"/>
            <a:chExt cx="396000" cy="396000"/>
          </a:xfrm>
        </p:grpSpPr>
        <p:sp>
          <p:nvSpPr>
            <p:cNvPr id="537" name="Google Shape;537;p36"/>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38" name="Google Shape;538;p36"/>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2</a:t>
              </a:r>
              <a:endParaRPr sz="1867">
                <a:solidFill>
                  <a:srgbClr val="000000"/>
                </a:solidFill>
                <a:latin typeface="Arial"/>
                <a:ea typeface="Arial"/>
                <a:cs typeface="Arial"/>
                <a:sym typeface="Arial"/>
              </a:endParaRPr>
            </a:p>
          </p:txBody>
        </p:sp>
      </p:grpSp>
      <p:sp>
        <p:nvSpPr>
          <p:cNvPr id="539" name="Google Shape;539;p36"/>
          <p:cNvSpPr txBox="1"/>
          <p:nvPr/>
        </p:nvSpPr>
        <p:spPr>
          <a:xfrm>
            <a:off x="6096167" y="3275651"/>
            <a:ext cx="6253600" cy="1036400"/>
          </a:xfrm>
          <a:prstGeom prst="rect">
            <a:avLst/>
          </a:prstGeom>
          <a:noFill/>
          <a:ln>
            <a:noFill/>
          </a:ln>
        </p:spPr>
        <p:txBody>
          <a:bodyPr spcFirstLastPara="1" wrap="square" lIns="121900" tIns="144000" rIns="121900" bIns="121900" anchor="t" anchorCtr="0">
            <a:noAutofit/>
          </a:bodyPr>
          <a:lstStyle/>
          <a:p>
            <a:pPr marL="239993" marR="239993">
              <a:buClr>
                <a:srgbClr val="000000"/>
              </a:buClr>
              <a:buSzPts val="900"/>
            </a:pPr>
            <a:r>
              <a:rPr lang="fr-FR" sz="1333">
                <a:solidFill>
                  <a:schemeClr val="lt1"/>
                </a:solidFill>
                <a:latin typeface="Arial"/>
                <a:ea typeface="Arial"/>
                <a:cs typeface="Arial"/>
                <a:sym typeface="Arial"/>
              </a:rPr>
              <a:t>Vous pouvez déclarer une note de frais comprenant la dépense sélectionnée.</a:t>
            </a:r>
            <a:endParaRPr sz="1333">
              <a:solidFill>
                <a:schemeClr val="lt1"/>
              </a:solidFill>
              <a:latin typeface="Arial"/>
              <a:ea typeface="Arial"/>
              <a:cs typeface="Arial"/>
              <a:sym typeface="Arial"/>
            </a:endParaRPr>
          </a:p>
        </p:txBody>
      </p:sp>
      <p:sp>
        <p:nvSpPr>
          <p:cNvPr id="540" name="Google Shape;540;p36"/>
          <p:cNvSpPr txBox="1"/>
          <p:nvPr/>
        </p:nvSpPr>
        <p:spPr>
          <a:xfrm>
            <a:off x="6096000" y="504467"/>
            <a:ext cx="6160800" cy="1018400"/>
          </a:xfrm>
          <a:prstGeom prst="rect">
            <a:avLst/>
          </a:prstGeom>
          <a:noFill/>
          <a:ln>
            <a:noFill/>
          </a:ln>
        </p:spPr>
        <p:txBody>
          <a:bodyPr spcFirstLastPara="1" wrap="square" lIns="121900" tIns="144000" rIns="121900" bIns="121900" anchor="t" anchorCtr="0">
            <a:noAutofit/>
          </a:bodyPr>
          <a:lstStyle/>
          <a:p>
            <a:pPr marL="239993" marR="239993">
              <a:buClr>
                <a:srgbClr val="000000"/>
              </a:buClr>
              <a:buSzPts val="1000"/>
            </a:pPr>
            <a:r>
              <a:rPr lang="fr-FR" sz="1333" b="1">
                <a:solidFill>
                  <a:schemeClr val="lt1"/>
                </a:solidFill>
              </a:rPr>
              <a:t>Déclarer uniquement certaines dépenses</a:t>
            </a:r>
            <a:r>
              <a:rPr lang="fr-FR" sz="1333" b="1">
                <a:solidFill>
                  <a:schemeClr val="lt1"/>
                </a:solidFill>
                <a:latin typeface="Arial"/>
                <a:ea typeface="Arial"/>
                <a:cs typeface="Arial"/>
                <a:sym typeface="Arial"/>
              </a:rPr>
              <a:t> : </a:t>
            </a:r>
            <a:endParaRPr sz="1333" b="1">
              <a:solidFill>
                <a:schemeClr val="lt1"/>
              </a:solidFill>
              <a:latin typeface="Arial"/>
              <a:ea typeface="Arial"/>
              <a:cs typeface="Arial"/>
              <a:sym typeface="Arial"/>
            </a:endParaRPr>
          </a:p>
          <a:p>
            <a:pPr marL="239993" marR="239993">
              <a:buClr>
                <a:srgbClr val="000000"/>
              </a:buClr>
              <a:buSzPts val="900"/>
            </a:pPr>
            <a:r>
              <a:rPr lang="fr-FR" sz="1333">
                <a:solidFill>
                  <a:schemeClr val="lt1"/>
                </a:solidFill>
                <a:latin typeface="Arial"/>
                <a:ea typeface="Arial"/>
                <a:cs typeface="Arial"/>
                <a:sym typeface="Arial"/>
              </a:rPr>
              <a:t>vous pouvez sélectionner des dépenses via un tap sur leur miniature ou un appui long sur la ligne que vous souhaitez sélectionner.</a:t>
            </a:r>
            <a:endParaRPr sz="1333">
              <a:solidFill>
                <a:schemeClr val="lt1"/>
              </a:solidFill>
              <a:latin typeface="Arial"/>
              <a:ea typeface="Arial"/>
              <a:cs typeface="Arial"/>
              <a:sym typeface="Arial"/>
            </a:endParaRPr>
          </a:p>
          <a:p>
            <a:pPr marL="239993" marR="239993">
              <a:buClr>
                <a:srgbClr val="000000"/>
              </a:buClr>
              <a:buSzPts val="1000"/>
            </a:pPr>
            <a:endParaRPr sz="1333">
              <a:solidFill>
                <a:schemeClr val="lt1"/>
              </a:solidFill>
              <a:latin typeface="Arial"/>
              <a:ea typeface="Arial"/>
              <a:cs typeface="Arial"/>
              <a:sym typeface="Arial"/>
            </a:endParaRPr>
          </a:p>
        </p:txBody>
      </p:sp>
      <p:sp>
        <p:nvSpPr>
          <p:cNvPr id="541" name="Google Shape;541;p36"/>
          <p:cNvSpPr txBox="1"/>
          <p:nvPr/>
        </p:nvSpPr>
        <p:spPr>
          <a:xfrm>
            <a:off x="6105500" y="3963800"/>
            <a:ext cx="6160800" cy="1704400"/>
          </a:xfrm>
          <a:prstGeom prst="rect">
            <a:avLst/>
          </a:prstGeom>
          <a:noFill/>
          <a:ln>
            <a:noFill/>
          </a:ln>
        </p:spPr>
        <p:txBody>
          <a:bodyPr spcFirstLastPara="1" wrap="square" lIns="121900" tIns="144000" rIns="121900" bIns="121900" anchor="t" anchorCtr="0">
            <a:noAutofit/>
          </a:bodyPr>
          <a:lstStyle/>
          <a:p>
            <a:pPr marL="239993" marR="239993">
              <a:buClr>
                <a:srgbClr val="000000"/>
              </a:buClr>
              <a:buSzPts val="900"/>
            </a:pPr>
            <a:r>
              <a:rPr lang="fr-FR" sz="1333" i="1">
                <a:solidFill>
                  <a:schemeClr val="lt1"/>
                </a:solidFill>
                <a:latin typeface="Arial"/>
                <a:ea typeface="Arial"/>
                <a:cs typeface="Arial"/>
                <a:sym typeface="Arial"/>
              </a:rPr>
              <a:t>Vous pouvez créer des dépenses sans avoir accès à internet, dans ce cas elles apparaîtront comme non synchronisées. Il faut les synchroniser avant de pouvoir les déclarer en note de frais. Pour lancer une synchronisation, glissez la page vers le bas, vous verrez apparaître le mot </a:t>
            </a:r>
            <a:r>
              <a:rPr lang="fr-FR" sz="1333" b="1" i="1">
                <a:solidFill>
                  <a:schemeClr val="lt1"/>
                </a:solidFill>
                <a:latin typeface="Arial"/>
                <a:ea typeface="Arial"/>
                <a:cs typeface="Arial"/>
                <a:sym typeface="Arial"/>
              </a:rPr>
              <a:t>« Synchroniser ».</a:t>
            </a:r>
            <a:endParaRPr sz="1333" b="1" i="1">
              <a:solidFill>
                <a:schemeClr val="lt1"/>
              </a:solidFill>
              <a:latin typeface="Arial"/>
              <a:ea typeface="Arial"/>
              <a:cs typeface="Arial"/>
              <a:sym typeface="Arial"/>
            </a:endParaRPr>
          </a:p>
          <a:p>
            <a:pPr marL="239993" marR="239993">
              <a:buClr>
                <a:srgbClr val="000000"/>
              </a:buClr>
              <a:buSzPts val="900"/>
            </a:pPr>
            <a:endParaRPr sz="1333" b="1" i="1">
              <a:solidFill>
                <a:schemeClr val="lt1"/>
              </a:solidFill>
              <a:latin typeface="Arial"/>
              <a:ea typeface="Arial"/>
              <a:cs typeface="Arial"/>
              <a:sym typeface="Arial"/>
            </a:endParaRPr>
          </a:p>
          <a:p>
            <a:pPr marL="239993" marR="239993">
              <a:buClr>
                <a:srgbClr val="000000"/>
              </a:buClr>
              <a:buSzPts val="900"/>
            </a:pPr>
            <a:r>
              <a:rPr lang="fr-FR" sz="1333" b="1" i="1">
                <a:solidFill>
                  <a:schemeClr val="lt1"/>
                </a:solidFill>
                <a:latin typeface="Arial"/>
                <a:ea typeface="Arial"/>
                <a:cs typeface="Arial"/>
                <a:sym typeface="Arial"/>
              </a:rPr>
              <a:t>Si vous devez imputer vos dépenses sur des sections analytiques, ou ajouter des invités, une connexion internet est nécessaire.</a:t>
            </a:r>
            <a:endParaRPr sz="1333" b="1" i="1">
              <a:solidFill>
                <a:schemeClr val="lt1"/>
              </a:solidFill>
              <a:latin typeface="Arial"/>
              <a:ea typeface="Arial"/>
              <a:cs typeface="Arial"/>
              <a:sym typeface="Arial"/>
            </a:endParaRPr>
          </a:p>
          <a:p>
            <a:pPr marL="239993" marR="239993">
              <a:buClr>
                <a:srgbClr val="000000"/>
              </a:buClr>
              <a:buSzPts val="900"/>
            </a:pPr>
            <a:endParaRPr sz="1333" b="1" i="1">
              <a:solidFill>
                <a:schemeClr val="lt1"/>
              </a:solidFill>
              <a:latin typeface="Arial"/>
              <a:ea typeface="Arial"/>
              <a:cs typeface="Arial"/>
              <a:sym typeface="Arial"/>
            </a:endParaRPr>
          </a:p>
          <a:p>
            <a:pPr marL="239993" marR="239993">
              <a:buClr>
                <a:srgbClr val="000000"/>
              </a:buClr>
              <a:buSzPts val="900"/>
            </a:pPr>
            <a:endParaRPr sz="1333">
              <a:solidFill>
                <a:schemeClr val="lt1"/>
              </a:solidFill>
              <a:latin typeface="Arial"/>
              <a:ea typeface="Arial"/>
              <a:cs typeface="Arial"/>
              <a:sym typeface="Arial"/>
            </a:endParaRPr>
          </a:p>
        </p:txBody>
      </p:sp>
      <p:pic>
        <p:nvPicPr>
          <p:cNvPr id="542" name="Google Shape;542;p36" descr="Une image contenant capture d’écran&#10;&#10;Description générée automatiquement"/>
          <p:cNvPicPr preferRelativeResize="0"/>
          <p:nvPr/>
        </p:nvPicPr>
        <p:blipFill rotWithShape="1">
          <a:blip r:embed="rId3">
            <a:alphaModFix/>
          </a:blip>
          <a:srcRect t="3440" b="7356"/>
          <a:stretch/>
        </p:blipFill>
        <p:spPr>
          <a:xfrm>
            <a:off x="1287242" y="1199273"/>
            <a:ext cx="3233661" cy="5128055"/>
          </a:xfrm>
          <a:prstGeom prst="rect">
            <a:avLst/>
          </a:prstGeom>
          <a:noFill/>
          <a:ln>
            <a:noFill/>
          </a:ln>
          <a:effectLst>
            <a:outerShdw blurRad="285750" dist="28575" dir="5460000" algn="bl" rotWithShape="0">
              <a:schemeClr val="dk2">
                <a:alpha val="18000"/>
              </a:schemeClr>
            </a:outerShdw>
          </a:effectLst>
        </p:spPr>
      </p:pic>
      <p:grpSp>
        <p:nvGrpSpPr>
          <p:cNvPr id="543" name="Google Shape;543;p36"/>
          <p:cNvGrpSpPr/>
          <p:nvPr/>
        </p:nvGrpSpPr>
        <p:grpSpPr>
          <a:xfrm>
            <a:off x="930275" y="2571584"/>
            <a:ext cx="528000" cy="528000"/>
            <a:chOff x="3206306" y="3934275"/>
            <a:chExt cx="396000" cy="396000"/>
          </a:xfrm>
        </p:grpSpPr>
        <p:sp>
          <p:nvSpPr>
            <p:cNvPr id="544" name="Google Shape;544;p36"/>
            <p:cNvSpPr/>
            <p:nvPr/>
          </p:nvSpPr>
          <p:spPr>
            <a:xfrm rot="27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17"/>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45" name="Google Shape;545;p36"/>
            <p:cNvSpPr txBox="1"/>
            <p:nvPr/>
          </p:nvSpPr>
          <p:spPr>
            <a:xfrm>
              <a:off x="3241550" y="3937850"/>
              <a:ext cx="325500" cy="260400"/>
            </a:xfrm>
            <a:prstGeom prst="rect">
              <a:avLst/>
            </a:prstGeom>
            <a:noFill/>
            <a:ln>
              <a:noFill/>
            </a:ln>
            <a:effectLst>
              <a:outerShdw blurRad="28575" dist="9525" dir="5400000" algn="bl" rotWithShape="0">
                <a:srgbClr val="073763">
                  <a:alpha val="14117"/>
                </a:srgbClr>
              </a:outerShdw>
            </a:effectLst>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1</a:t>
              </a:r>
              <a:endParaRPr sz="1867">
                <a:solidFill>
                  <a:srgbClr val="000000"/>
                </a:solidFill>
                <a:latin typeface="Arial"/>
                <a:ea typeface="Arial"/>
                <a:cs typeface="Arial"/>
                <a:sym typeface="Arial"/>
              </a:endParaRPr>
            </a:p>
          </p:txBody>
        </p:sp>
      </p:grpSp>
      <p:grpSp>
        <p:nvGrpSpPr>
          <p:cNvPr id="546" name="Google Shape;546;p36"/>
          <p:cNvGrpSpPr/>
          <p:nvPr/>
        </p:nvGrpSpPr>
        <p:grpSpPr>
          <a:xfrm>
            <a:off x="1684111" y="5292212"/>
            <a:ext cx="528000" cy="528000"/>
            <a:chOff x="3206306" y="3934275"/>
            <a:chExt cx="396000" cy="396000"/>
          </a:xfrm>
        </p:grpSpPr>
        <p:sp>
          <p:nvSpPr>
            <p:cNvPr id="547" name="Google Shape;547;p36"/>
            <p:cNvSpPr/>
            <p:nvPr/>
          </p:nvSpPr>
          <p:spPr>
            <a:xfrm rot="27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17"/>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48" name="Google Shape;548;p36"/>
            <p:cNvSpPr txBox="1"/>
            <p:nvPr/>
          </p:nvSpPr>
          <p:spPr>
            <a:xfrm>
              <a:off x="3241550" y="3937850"/>
              <a:ext cx="325500" cy="260400"/>
            </a:xfrm>
            <a:prstGeom prst="rect">
              <a:avLst/>
            </a:prstGeom>
            <a:noFill/>
            <a:ln>
              <a:noFill/>
            </a:ln>
            <a:effectLst>
              <a:outerShdw blurRad="28575" dist="9525" dir="5400000" algn="bl" rotWithShape="0">
                <a:srgbClr val="073763">
                  <a:alpha val="14117"/>
                </a:srgbClr>
              </a:outerShdw>
            </a:effectLst>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2</a:t>
              </a:r>
              <a:endParaRPr sz="1867">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782601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pic>
        <p:nvPicPr>
          <p:cNvPr id="553" name="Google Shape;553;p37"/>
          <p:cNvPicPr preferRelativeResize="0"/>
          <p:nvPr/>
        </p:nvPicPr>
        <p:blipFill rotWithShape="1">
          <a:blip r:embed="rId3">
            <a:alphaModFix/>
          </a:blip>
          <a:srcRect t="4725"/>
          <a:stretch/>
        </p:blipFill>
        <p:spPr>
          <a:xfrm>
            <a:off x="4691901" y="1088283"/>
            <a:ext cx="3223268" cy="5462055"/>
          </a:xfrm>
          <a:prstGeom prst="rect">
            <a:avLst/>
          </a:prstGeom>
          <a:noFill/>
          <a:ln>
            <a:noFill/>
          </a:ln>
          <a:effectLst>
            <a:outerShdw blurRad="285750" algn="bl" rotWithShape="0">
              <a:schemeClr val="dk2">
                <a:alpha val="32000"/>
              </a:schemeClr>
            </a:outerShdw>
          </a:effectLst>
        </p:spPr>
      </p:pic>
      <p:pic>
        <p:nvPicPr>
          <p:cNvPr id="554" name="Google Shape;554;p37"/>
          <p:cNvPicPr preferRelativeResize="0"/>
          <p:nvPr/>
        </p:nvPicPr>
        <p:blipFill rotWithShape="1">
          <a:blip r:embed="rId4">
            <a:alphaModFix/>
          </a:blip>
          <a:srcRect t="3418"/>
          <a:stretch/>
        </p:blipFill>
        <p:spPr>
          <a:xfrm>
            <a:off x="449667" y="1050649"/>
            <a:ext cx="3223268" cy="5537336"/>
          </a:xfrm>
          <a:prstGeom prst="rect">
            <a:avLst/>
          </a:prstGeom>
          <a:noFill/>
          <a:ln>
            <a:noFill/>
          </a:ln>
          <a:effectLst>
            <a:outerShdw blurRad="285750" algn="bl" rotWithShape="0">
              <a:schemeClr val="dk2">
                <a:alpha val="32000"/>
              </a:schemeClr>
            </a:outerShdw>
          </a:effectLst>
        </p:spPr>
      </p:pic>
      <p:sp>
        <p:nvSpPr>
          <p:cNvPr id="555" name="Google Shape;555;p37"/>
          <p:cNvSpPr txBox="1">
            <a:spLocks noGrp="1"/>
          </p:cNvSpPr>
          <p:nvPr>
            <p:ph type="sldNum" idx="12"/>
          </p:nvPr>
        </p:nvSpPr>
        <p:spPr>
          <a:xfrm>
            <a:off x="8737600" y="6356351"/>
            <a:ext cx="2844800" cy="365200"/>
          </a:xfrm>
          <a:prstGeom prst="rect">
            <a:avLst/>
          </a:prstGeom>
          <a:noFill/>
          <a:ln>
            <a:noFill/>
          </a:ln>
        </p:spPr>
        <p:txBody>
          <a:bodyPr spcFirstLastPara="1" vert="horz" wrap="square" lIns="121900" tIns="60933" rIns="121900" bIns="60933" rtlCol="0" anchor="ctr" anchorCtr="0">
            <a:noAutofit/>
          </a:bodyPr>
          <a:lstStyle/>
          <a:p>
            <a:fld id="{00000000-1234-1234-1234-123412341234}" type="slidenum">
              <a:rPr lang="fr-FR">
                <a:solidFill>
                  <a:srgbClr val="FFFFFF"/>
                </a:solidFill>
              </a:rPr>
              <a:pPr/>
              <a:t>9</a:t>
            </a:fld>
            <a:endParaRPr>
              <a:solidFill>
                <a:srgbClr val="FFFFFF"/>
              </a:solidFill>
            </a:endParaRPr>
          </a:p>
        </p:txBody>
      </p:sp>
      <p:sp>
        <p:nvSpPr>
          <p:cNvPr id="556" name="Google Shape;556;p37"/>
          <p:cNvSpPr/>
          <p:nvPr/>
        </p:nvSpPr>
        <p:spPr>
          <a:xfrm>
            <a:off x="-6514245" y="-1678061"/>
            <a:ext cx="3552400" cy="650400"/>
          </a:xfrm>
          <a:prstGeom prst="wedgeRectCallout">
            <a:avLst>
              <a:gd name="adj1" fmla="val 58300"/>
              <a:gd name="adj2" fmla="val 10151"/>
            </a:avLst>
          </a:prstGeom>
          <a:solidFill>
            <a:srgbClr val="595959"/>
          </a:solidFill>
          <a:ln>
            <a:noFill/>
          </a:ln>
          <a:effectLst>
            <a:outerShdw blurRad="50800" dist="38100" dir="5400000" algn="t" rotWithShape="0">
              <a:srgbClr val="000000">
                <a:alpha val="40000"/>
              </a:srgbClr>
            </a:outerShdw>
          </a:effectLst>
        </p:spPr>
        <p:txBody>
          <a:bodyPr spcFirstLastPara="1" wrap="square" lIns="121900" tIns="60933" rIns="121900" bIns="60933" anchor="ctr" anchorCtr="0">
            <a:noAutofit/>
          </a:bodyPr>
          <a:lstStyle/>
          <a:p>
            <a:pPr algn="ctr">
              <a:buClr>
                <a:srgbClr val="000000"/>
              </a:buClr>
              <a:buSzPts val="1200"/>
            </a:pPr>
            <a:r>
              <a:rPr lang="fr-FR" sz="1600">
                <a:solidFill>
                  <a:schemeClr val="lt1"/>
                </a:solidFill>
                <a:latin typeface="Arial"/>
                <a:ea typeface="Arial"/>
                <a:cs typeface="Arial"/>
                <a:sym typeface="Arial"/>
              </a:rPr>
              <a:t>Ce symbole indique une dépense non synchronisée</a:t>
            </a:r>
            <a:endParaRPr sz="1600">
              <a:solidFill>
                <a:schemeClr val="lt1"/>
              </a:solidFill>
              <a:latin typeface="Arial"/>
              <a:ea typeface="Arial"/>
              <a:cs typeface="Arial"/>
              <a:sym typeface="Arial"/>
            </a:endParaRPr>
          </a:p>
        </p:txBody>
      </p:sp>
      <p:sp>
        <p:nvSpPr>
          <p:cNvPr id="557" name="Google Shape;557;p37"/>
          <p:cNvSpPr txBox="1">
            <a:spLocks noGrp="1"/>
          </p:cNvSpPr>
          <p:nvPr>
            <p:ph type="title" idx="4294967295"/>
          </p:nvPr>
        </p:nvSpPr>
        <p:spPr>
          <a:xfrm>
            <a:off x="0" y="504467"/>
            <a:ext cx="8176800" cy="765200"/>
          </a:xfrm>
          <a:prstGeom prst="rect">
            <a:avLst/>
          </a:prstGeom>
          <a:noFill/>
          <a:ln>
            <a:noFill/>
          </a:ln>
        </p:spPr>
        <p:txBody>
          <a:bodyPr spcFirstLastPara="1" vert="horz" wrap="square" lIns="121900" tIns="60933" rIns="121900" bIns="60933" rtlCol="0" anchor="t" anchorCtr="0">
            <a:noAutofit/>
          </a:bodyPr>
          <a:lstStyle/>
          <a:p>
            <a:pPr algn="ctr">
              <a:lnSpc>
                <a:spcPct val="150000"/>
              </a:lnSpc>
              <a:spcBef>
                <a:spcPts val="0"/>
              </a:spcBef>
              <a:buClr>
                <a:schemeClr val="lt1"/>
              </a:buClr>
              <a:buSzPts val="1400"/>
            </a:pPr>
            <a:r>
              <a:rPr lang="fr-FR" sz="1867">
                <a:solidFill>
                  <a:srgbClr val="5FC871"/>
                </a:solidFill>
              </a:rPr>
              <a:t>APPROUVER UNE NOTE DE FRAIS</a:t>
            </a:r>
            <a:endParaRPr sz="1867">
              <a:solidFill>
                <a:srgbClr val="5FC871"/>
              </a:solidFill>
            </a:endParaRPr>
          </a:p>
        </p:txBody>
      </p:sp>
      <p:sp>
        <p:nvSpPr>
          <p:cNvPr id="558" name="Google Shape;558;p37"/>
          <p:cNvSpPr txBox="1"/>
          <p:nvPr/>
        </p:nvSpPr>
        <p:spPr>
          <a:xfrm>
            <a:off x="8176967" y="136533"/>
            <a:ext cx="4080000" cy="1036400"/>
          </a:xfrm>
          <a:prstGeom prst="rect">
            <a:avLst/>
          </a:prstGeom>
          <a:noFill/>
          <a:ln>
            <a:noFill/>
          </a:ln>
        </p:spPr>
        <p:txBody>
          <a:bodyPr spcFirstLastPara="1" wrap="square" lIns="121900" tIns="144000" rIns="121900" bIns="121900" anchor="t" anchorCtr="0">
            <a:noAutofit/>
          </a:bodyPr>
          <a:lstStyle/>
          <a:p>
            <a:pPr marL="239991" marR="239991" algn="ctr">
              <a:lnSpc>
                <a:spcPct val="150000"/>
              </a:lnSpc>
              <a:buClr>
                <a:srgbClr val="000000"/>
              </a:buClr>
              <a:buSzPts val="1000"/>
            </a:pPr>
            <a:endParaRPr sz="1333">
              <a:solidFill>
                <a:schemeClr val="lt1"/>
              </a:solidFill>
              <a:latin typeface="Helvetica Neue Light"/>
              <a:ea typeface="Helvetica Neue Light"/>
              <a:cs typeface="Helvetica Neue Light"/>
              <a:sym typeface="Helvetica Neue Light"/>
            </a:endParaRPr>
          </a:p>
        </p:txBody>
      </p:sp>
      <p:grpSp>
        <p:nvGrpSpPr>
          <p:cNvPr id="559" name="Google Shape;559;p37"/>
          <p:cNvGrpSpPr/>
          <p:nvPr/>
        </p:nvGrpSpPr>
        <p:grpSpPr>
          <a:xfrm>
            <a:off x="8543308" y="2693220"/>
            <a:ext cx="528000" cy="528000"/>
            <a:chOff x="3206306" y="3934275"/>
            <a:chExt cx="396000" cy="396000"/>
          </a:xfrm>
        </p:grpSpPr>
        <p:sp>
          <p:nvSpPr>
            <p:cNvPr id="560" name="Google Shape;560;p37"/>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61" name="Google Shape;561;p37"/>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2</a:t>
              </a:r>
              <a:endParaRPr sz="1867">
                <a:solidFill>
                  <a:srgbClr val="000000"/>
                </a:solidFill>
                <a:latin typeface="Arial"/>
                <a:ea typeface="Arial"/>
                <a:cs typeface="Arial"/>
                <a:sym typeface="Arial"/>
              </a:endParaRPr>
            </a:p>
          </p:txBody>
        </p:sp>
      </p:grpSp>
      <p:grpSp>
        <p:nvGrpSpPr>
          <p:cNvPr id="562" name="Google Shape;562;p37"/>
          <p:cNvGrpSpPr/>
          <p:nvPr/>
        </p:nvGrpSpPr>
        <p:grpSpPr>
          <a:xfrm>
            <a:off x="8543308" y="1132700"/>
            <a:ext cx="528000" cy="528000"/>
            <a:chOff x="3206306" y="3934275"/>
            <a:chExt cx="396000" cy="396000"/>
          </a:xfrm>
        </p:grpSpPr>
        <p:sp>
          <p:nvSpPr>
            <p:cNvPr id="563" name="Google Shape;563;p37"/>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64" name="Google Shape;564;p37"/>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1</a:t>
              </a:r>
              <a:endParaRPr sz="1867">
                <a:solidFill>
                  <a:srgbClr val="000000"/>
                </a:solidFill>
                <a:latin typeface="Arial"/>
                <a:ea typeface="Arial"/>
                <a:cs typeface="Arial"/>
                <a:sym typeface="Arial"/>
              </a:endParaRPr>
            </a:p>
          </p:txBody>
        </p:sp>
      </p:grpSp>
      <p:grpSp>
        <p:nvGrpSpPr>
          <p:cNvPr id="565" name="Google Shape;565;p37"/>
          <p:cNvGrpSpPr/>
          <p:nvPr/>
        </p:nvGrpSpPr>
        <p:grpSpPr>
          <a:xfrm>
            <a:off x="8543308" y="4477951"/>
            <a:ext cx="528000" cy="528000"/>
            <a:chOff x="3206306" y="3934275"/>
            <a:chExt cx="396000" cy="396000"/>
          </a:xfrm>
        </p:grpSpPr>
        <p:sp>
          <p:nvSpPr>
            <p:cNvPr id="566" name="Google Shape;566;p37"/>
            <p:cNvSpPr/>
            <p:nvPr/>
          </p:nvSpPr>
          <p:spPr>
            <a:xfrm rot="81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67" name="Google Shape;567;p37"/>
            <p:cNvSpPr txBox="1"/>
            <p:nvPr/>
          </p:nvSpPr>
          <p:spPr>
            <a:xfrm>
              <a:off x="3241550" y="3937850"/>
              <a:ext cx="325500" cy="260400"/>
            </a:xfrm>
            <a:prstGeom prst="rect">
              <a:avLst/>
            </a:prstGeom>
            <a:noFill/>
            <a:ln>
              <a:noFill/>
            </a:ln>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Arial"/>
                  <a:ea typeface="Arial"/>
                  <a:cs typeface="Arial"/>
                  <a:sym typeface="Arial"/>
                </a:rPr>
                <a:t>3</a:t>
              </a:r>
              <a:endParaRPr sz="1867">
                <a:solidFill>
                  <a:srgbClr val="000000"/>
                </a:solidFill>
                <a:latin typeface="Arial"/>
                <a:ea typeface="Arial"/>
                <a:cs typeface="Arial"/>
                <a:sym typeface="Arial"/>
              </a:endParaRPr>
            </a:p>
          </p:txBody>
        </p:sp>
      </p:grpSp>
      <p:sp>
        <p:nvSpPr>
          <p:cNvPr id="568" name="Google Shape;568;p37"/>
          <p:cNvSpPr txBox="1"/>
          <p:nvPr/>
        </p:nvSpPr>
        <p:spPr>
          <a:xfrm>
            <a:off x="8487177" y="1660700"/>
            <a:ext cx="3610400" cy="830000"/>
          </a:xfrm>
          <a:prstGeom prst="rect">
            <a:avLst/>
          </a:prstGeom>
          <a:noFill/>
          <a:ln>
            <a:noFill/>
          </a:ln>
        </p:spPr>
        <p:txBody>
          <a:bodyPr spcFirstLastPara="1" wrap="square" lIns="121900" tIns="144000" rIns="121900" bIns="121900" anchor="t" anchorCtr="0">
            <a:noAutofit/>
          </a:bodyPr>
          <a:lstStyle/>
          <a:p>
            <a:pPr>
              <a:buClr>
                <a:schemeClr val="dk1"/>
              </a:buClr>
              <a:buSzPts val="1100"/>
            </a:pPr>
            <a:r>
              <a:rPr lang="fr-FR" sz="1333">
                <a:solidFill>
                  <a:schemeClr val="lt1"/>
                </a:solidFill>
              </a:rPr>
              <a:t>Cliquez sur une dépense pour consulter ses informations détaillées comme son justificatif.</a:t>
            </a:r>
            <a:endParaRPr sz="1333">
              <a:solidFill>
                <a:schemeClr val="lt1"/>
              </a:solidFill>
              <a:latin typeface="Arial"/>
              <a:ea typeface="Arial"/>
              <a:cs typeface="Arial"/>
              <a:sym typeface="Arial"/>
            </a:endParaRPr>
          </a:p>
        </p:txBody>
      </p:sp>
      <p:sp>
        <p:nvSpPr>
          <p:cNvPr id="569" name="Google Shape;569;p37"/>
          <p:cNvSpPr txBox="1"/>
          <p:nvPr/>
        </p:nvSpPr>
        <p:spPr>
          <a:xfrm>
            <a:off x="8466800" y="3243317"/>
            <a:ext cx="3713200" cy="830000"/>
          </a:xfrm>
          <a:prstGeom prst="rect">
            <a:avLst/>
          </a:prstGeom>
          <a:noFill/>
          <a:ln>
            <a:noFill/>
          </a:ln>
        </p:spPr>
        <p:txBody>
          <a:bodyPr spcFirstLastPara="1" wrap="square" lIns="121900" tIns="144000" rIns="121900" bIns="121900" anchor="t" anchorCtr="0">
            <a:noAutofit/>
          </a:bodyPr>
          <a:lstStyle/>
          <a:p>
            <a:pPr>
              <a:buClr>
                <a:schemeClr val="dk1"/>
              </a:buClr>
              <a:buSzPts val="1100"/>
            </a:pPr>
            <a:r>
              <a:rPr lang="fr-FR" sz="1333">
                <a:solidFill>
                  <a:schemeClr val="lt1"/>
                </a:solidFill>
              </a:rPr>
              <a:t>Si vous souhaitez refuser une seule dépense, il vous suffit de la faire glisser vers la gauche et valider depuis la liste ou de cliquer sur “Refuser” depuis la dépense.</a:t>
            </a:r>
            <a:endParaRPr sz="1333">
              <a:solidFill>
                <a:schemeClr val="lt1"/>
              </a:solidFill>
              <a:latin typeface="Arial"/>
              <a:ea typeface="Arial"/>
              <a:cs typeface="Arial"/>
              <a:sym typeface="Arial"/>
            </a:endParaRPr>
          </a:p>
        </p:txBody>
      </p:sp>
      <p:grpSp>
        <p:nvGrpSpPr>
          <p:cNvPr id="570" name="Google Shape;570;p37"/>
          <p:cNvGrpSpPr/>
          <p:nvPr/>
        </p:nvGrpSpPr>
        <p:grpSpPr>
          <a:xfrm>
            <a:off x="4138463" y="1559084"/>
            <a:ext cx="528000" cy="528000"/>
            <a:chOff x="3206306" y="3934275"/>
            <a:chExt cx="396000" cy="396000"/>
          </a:xfrm>
        </p:grpSpPr>
        <p:sp>
          <p:nvSpPr>
            <p:cNvPr id="571" name="Google Shape;571;p37"/>
            <p:cNvSpPr/>
            <p:nvPr/>
          </p:nvSpPr>
          <p:spPr>
            <a:xfrm rot="2700000">
              <a:off x="3264299" y="3992268"/>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2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72" name="Google Shape;572;p37"/>
            <p:cNvSpPr txBox="1"/>
            <p:nvPr/>
          </p:nvSpPr>
          <p:spPr>
            <a:xfrm>
              <a:off x="3241550" y="3937850"/>
              <a:ext cx="325500" cy="260400"/>
            </a:xfrm>
            <a:prstGeom prst="rect">
              <a:avLst/>
            </a:prstGeom>
            <a:noFill/>
            <a:ln>
              <a:noFill/>
            </a:ln>
            <a:effectLst>
              <a:outerShdw blurRad="28575" dist="9525" dir="5400000" algn="bl" rotWithShape="0">
                <a:srgbClr val="073763">
                  <a:alpha val="14120"/>
                </a:srgbClr>
              </a:outerShdw>
            </a:effectLst>
          </p:spPr>
          <p:txBody>
            <a:bodyPr spcFirstLastPara="1" wrap="square" lIns="121900" tIns="121900" rIns="121900" bIns="121900" anchor="t" anchorCtr="0">
              <a:noAutofit/>
            </a:bodyPr>
            <a:lstStyle/>
            <a:p>
              <a:pPr algn="ctr">
                <a:buClr>
                  <a:srgbClr val="000000"/>
                </a:buClr>
                <a:buSzPts val="1400"/>
              </a:pPr>
              <a:r>
                <a:rPr lang="fr-FR" sz="1867" b="1">
                  <a:solidFill>
                    <a:srgbClr val="FFFFFF"/>
                  </a:solidFill>
                  <a:latin typeface="Helvetica Neue"/>
                  <a:ea typeface="Helvetica Neue"/>
                  <a:cs typeface="Helvetica Neue"/>
                  <a:sym typeface="Helvetica Neue"/>
                </a:rPr>
                <a:t>1</a:t>
              </a:r>
              <a:endParaRPr sz="1867">
                <a:solidFill>
                  <a:srgbClr val="000000"/>
                </a:solidFill>
                <a:latin typeface="Arial"/>
                <a:ea typeface="Arial"/>
                <a:cs typeface="Arial"/>
                <a:sym typeface="Arial"/>
              </a:endParaRPr>
            </a:p>
          </p:txBody>
        </p:sp>
      </p:grpSp>
      <p:grpSp>
        <p:nvGrpSpPr>
          <p:cNvPr id="573" name="Google Shape;573;p37"/>
          <p:cNvGrpSpPr/>
          <p:nvPr/>
        </p:nvGrpSpPr>
        <p:grpSpPr>
          <a:xfrm>
            <a:off x="3611161" y="4926204"/>
            <a:ext cx="528000" cy="528000"/>
            <a:chOff x="3206306" y="3934275"/>
            <a:chExt cx="396000" cy="396000"/>
          </a:xfrm>
        </p:grpSpPr>
        <p:sp>
          <p:nvSpPr>
            <p:cNvPr id="574" name="Google Shape;574;p37"/>
            <p:cNvSpPr/>
            <p:nvPr/>
          </p:nvSpPr>
          <p:spPr>
            <a:xfrm rot="-8100000">
              <a:off x="3264299" y="3992267"/>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2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75" name="Google Shape;575;p37"/>
            <p:cNvSpPr txBox="1"/>
            <p:nvPr/>
          </p:nvSpPr>
          <p:spPr>
            <a:xfrm>
              <a:off x="3241550" y="3937850"/>
              <a:ext cx="325500" cy="260400"/>
            </a:xfrm>
            <a:prstGeom prst="rect">
              <a:avLst/>
            </a:prstGeom>
            <a:noFill/>
            <a:ln>
              <a:noFill/>
            </a:ln>
            <a:effectLst>
              <a:outerShdw blurRad="28575" dist="9525" dir="5400000" algn="bl" rotWithShape="0">
                <a:srgbClr val="073763">
                  <a:alpha val="14120"/>
                </a:srgbClr>
              </a:outerShdw>
            </a:effectLst>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latin typeface="Helvetica Neue"/>
                  <a:ea typeface="Helvetica Neue"/>
                  <a:cs typeface="Helvetica Neue"/>
                  <a:sym typeface="Helvetica Neue"/>
                </a:rPr>
                <a:t>1</a:t>
              </a:r>
              <a:endParaRPr sz="1867">
                <a:solidFill>
                  <a:srgbClr val="000000"/>
                </a:solidFill>
                <a:latin typeface="Arial"/>
                <a:ea typeface="Arial"/>
                <a:cs typeface="Arial"/>
                <a:sym typeface="Arial"/>
              </a:endParaRPr>
            </a:p>
          </p:txBody>
        </p:sp>
      </p:grpSp>
      <p:grpSp>
        <p:nvGrpSpPr>
          <p:cNvPr id="576" name="Google Shape;576;p37"/>
          <p:cNvGrpSpPr/>
          <p:nvPr/>
        </p:nvGrpSpPr>
        <p:grpSpPr>
          <a:xfrm>
            <a:off x="3535760" y="3665164"/>
            <a:ext cx="528000" cy="528000"/>
            <a:chOff x="3206306" y="3934275"/>
            <a:chExt cx="396000" cy="396000"/>
          </a:xfrm>
        </p:grpSpPr>
        <p:sp>
          <p:nvSpPr>
            <p:cNvPr id="577" name="Google Shape;577;p37"/>
            <p:cNvSpPr/>
            <p:nvPr/>
          </p:nvSpPr>
          <p:spPr>
            <a:xfrm rot="-8100000">
              <a:off x="3264299" y="3992267"/>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2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78" name="Google Shape;578;p37"/>
            <p:cNvSpPr txBox="1"/>
            <p:nvPr/>
          </p:nvSpPr>
          <p:spPr>
            <a:xfrm>
              <a:off x="3241550" y="3937850"/>
              <a:ext cx="325500" cy="260400"/>
            </a:xfrm>
            <a:prstGeom prst="rect">
              <a:avLst/>
            </a:prstGeom>
            <a:noFill/>
            <a:ln>
              <a:noFill/>
            </a:ln>
            <a:effectLst>
              <a:outerShdw blurRad="28575" dist="9525" dir="5400000" algn="bl" rotWithShape="0">
                <a:srgbClr val="073763">
                  <a:alpha val="14120"/>
                </a:srgbClr>
              </a:outerShdw>
            </a:effectLst>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latin typeface="Helvetica Neue"/>
                  <a:ea typeface="Helvetica Neue"/>
                  <a:cs typeface="Helvetica Neue"/>
                  <a:sym typeface="Helvetica Neue"/>
                </a:rPr>
                <a:t>2</a:t>
              </a:r>
              <a:endParaRPr sz="1867">
                <a:solidFill>
                  <a:srgbClr val="000000"/>
                </a:solidFill>
                <a:latin typeface="Arial"/>
                <a:ea typeface="Arial"/>
                <a:cs typeface="Arial"/>
                <a:sym typeface="Arial"/>
              </a:endParaRPr>
            </a:p>
          </p:txBody>
        </p:sp>
      </p:grpSp>
      <p:sp>
        <p:nvSpPr>
          <p:cNvPr id="579" name="Google Shape;579;p37"/>
          <p:cNvSpPr txBox="1"/>
          <p:nvPr/>
        </p:nvSpPr>
        <p:spPr>
          <a:xfrm>
            <a:off x="8176965" y="145533"/>
            <a:ext cx="4080000" cy="1018400"/>
          </a:xfrm>
          <a:prstGeom prst="rect">
            <a:avLst/>
          </a:prstGeom>
          <a:noFill/>
          <a:ln>
            <a:noFill/>
          </a:ln>
        </p:spPr>
        <p:txBody>
          <a:bodyPr spcFirstLastPara="1" wrap="square" lIns="121900" tIns="144000" rIns="121900" bIns="121900" anchor="t" anchorCtr="0">
            <a:noAutofit/>
          </a:bodyPr>
          <a:lstStyle/>
          <a:p>
            <a:pPr marL="239991" marR="239991">
              <a:buClr>
                <a:srgbClr val="000000"/>
              </a:buClr>
              <a:buSzPts val="900"/>
            </a:pPr>
            <a:r>
              <a:rPr lang="fr-FR" sz="1333">
                <a:solidFill>
                  <a:schemeClr val="lt1"/>
                </a:solidFill>
              </a:rPr>
              <a:t>Visualisez les notes de frais à approuver de vos collaborateurs supervisés depuis le menu Approbation.</a:t>
            </a:r>
            <a:endParaRPr sz="1333">
              <a:solidFill>
                <a:schemeClr val="lt1"/>
              </a:solidFill>
              <a:latin typeface="Arial"/>
              <a:ea typeface="Arial"/>
              <a:cs typeface="Arial"/>
              <a:sym typeface="Arial"/>
            </a:endParaRPr>
          </a:p>
        </p:txBody>
      </p:sp>
      <p:grpSp>
        <p:nvGrpSpPr>
          <p:cNvPr id="580" name="Google Shape;580;p37"/>
          <p:cNvGrpSpPr/>
          <p:nvPr/>
        </p:nvGrpSpPr>
        <p:grpSpPr>
          <a:xfrm>
            <a:off x="6098293" y="5386597"/>
            <a:ext cx="528000" cy="528000"/>
            <a:chOff x="3206306" y="3934275"/>
            <a:chExt cx="396000" cy="396000"/>
          </a:xfrm>
        </p:grpSpPr>
        <p:sp>
          <p:nvSpPr>
            <p:cNvPr id="581" name="Google Shape;581;p37"/>
            <p:cNvSpPr/>
            <p:nvPr/>
          </p:nvSpPr>
          <p:spPr>
            <a:xfrm rot="8100000">
              <a:off x="3264299" y="3992267"/>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2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82" name="Google Shape;582;p37"/>
            <p:cNvSpPr txBox="1"/>
            <p:nvPr/>
          </p:nvSpPr>
          <p:spPr>
            <a:xfrm>
              <a:off x="3241550" y="3937850"/>
              <a:ext cx="325500" cy="260400"/>
            </a:xfrm>
            <a:prstGeom prst="rect">
              <a:avLst/>
            </a:prstGeom>
            <a:noFill/>
            <a:ln>
              <a:noFill/>
            </a:ln>
            <a:effectLst>
              <a:outerShdw blurRad="28575" dist="9525" dir="5400000" algn="bl" rotWithShape="0">
                <a:srgbClr val="073763">
                  <a:alpha val="14120"/>
                </a:srgbClr>
              </a:outerShdw>
            </a:effectLst>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latin typeface="Helvetica Neue"/>
                  <a:ea typeface="Helvetica Neue"/>
                  <a:cs typeface="Helvetica Neue"/>
                  <a:sym typeface="Helvetica Neue"/>
                </a:rPr>
                <a:t>2</a:t>
              </a:r>
              <a:endParaRPr sz="1867">
                <a:solidFill>
                  <a:srgbClr val="000000"/>
                </a:solidFill>
                <a:latin typeface="Arial"/>
                <a:ea typeface="Arial"/>
                <a:cs typeface="Arial"/>
                <a:sym typeface="Arial"/>
              </a:endParaRPr>
            </a:p>
          </p:txBody>
        </p:sp>
      </p:grpSp>
      <p:sp>
        <p:nvSpPr>
          <p:cNvPr id="583" name="Google Shape;583;p37"/>
          <p:cNvSpPr txBox="1"/>
          <p:nvPr/>
        </p:nvSpPr>
        <p:spPr>
          <a:xfrm>
            <a:off x="8467903" y="4926196"/>
            <a:ext cx="3610400" cy="830000"/>
          </a:xfrm>
          <a:prstGeom prst="rect">
            <a:avLst/>
          </a:prstGeom>
          <a:noFill/>
          <a:ln>
            <a:noFill/>
          </a:ln>
        </p:spPr>
        <p:txBody>
          <a:bodyPr spcFirstLastPara="1" wrap="square" lIns="121900" tIns="144000" rIns="121900" bIns="121900" anchor="t" anchorCtr="0">
            <a:noAutofit/>
          </a:bodyPr>
          <a:lstStyle/>
          <a:p>
            <a:pPr>
              <a:buClr>
                <a:schemeClr val="dk1"/>
              </a:buClr>
              <a:buSzPts val="1100"/>
            </a:pPr>
            <a:r>
              <a:rPr lang="fr-FR" sz="1333">
                <a:solidFill>
                  <a:schemeClr val="lt1"/>
                </a:solidFill>
              </a:rPr>
              <a:t>Une fois vos vérifications terminées, vous pouvez approuver la note de frais.</a:t>
            </a:r>
            <a:endParaRPr sz="1333">
              <a:solidFill>
                <a:schemeClr val="lt1"/>
              </a:solidFill>
              <a:latin typeface="Arial"/>
              <a:ea typeface="Arial"/>
              <a:cs typeface="Arial"/>
              <a:sym typeface="Arial"/>
            </a:endParaRPr>
          </a:p>
        </p:txBody>
      </p:sp>
      <p:sp>
        <p:nvSpPr>
          <p:cNvPr id="584" name="Google Shape;584;p37"/>
          <p:cNvSpPr txBox="1"/>
          <p:nvPr/>
        </p:nvSpPr>
        <p:spPr>
          <a:xfrm>
            <a:off x="8252367" y="5793000"/>
            <a:ext cx="4080000" cy="650400"/>
          </a:xfrm>
          <a:prstGeom prst="rect">
            <a:avLst/>
          </a:prstGeom>
          <a:noFill/>
          <a:ln>
            <a:noFill/>
          </a:ln>
        </p:spPr>
        <p:txBody>
          <a:bodyPr spcFirstLastPara="1" wrap="square" lIns="121900" tIns="144000" rIns="121900" bIns="121900" anchor="t" anchorCtr="0">
            <a:noAutofit/>
          </a:bodyPr>
          <a:lstStyle/>
          <a:p>
            <a:pPr marL="239991" marR="239991">
              <a:buClr>
                <a:srgbClr val="000000"/>
              </a:buClr>
              <a:buSzPts val="900"/>
            </a:pPr>
            <a:r>
              <a:rPr lang="fr-FR" sz="1333" b="1" i="1">
                <a:solidFill>
                  <a:schemeClr val="lt1"/>
                </a:solidFill>
              </a:rPr>
              <a:t>Conseil : concentrez-vous sur les dépenses avec une alerte.</a:t>
            </a:r>
            <a:endParaRPr sz="1333" b="1" i="1">
              <a:solidFill>
                <a:schemeClr val="lt1"/>
              </a:solidFill>
            </a:endParaRPr>
          </a:p>
        </p:txBody>
      </p:sp>
      <p:grpSp>
        <p:nvGrpSpPr>
          <p:cNvPr id="585" name="Google Shape;585;p37"/>
          <p:cNvGrpSpPr/>
          <p:nvPr/>
        </p:nvGrpSpPr>
        <p:grpSpPr>
          <a:xfrm>
            <a:off x="1569493" y="5589797"/>
            <a:ext cx="528000" cy="528000"/>
            <a:chOff x="3206306" y="3934275"/>
            <a:chExt cx="396000" cy="396000"/>
          </a:xfrm>
        </p:grpSpPr>
        <p:sp>
          <p:nvSpPr>
            <p:cNvPr id="586" name="Google Shape;586;p37"/>
            <p:cNvSpPr/>
            <p:nvPr/>
          </p:nvSpPr>
          <p:spPr>
            <a:xfrm rot="8100000">
              <a:off x="3264299" y="3992267"/>
              <a:ext cx="280014" cy="280014"/>
            </a:xfrm>
            <a:prstGeom prst="teardrop">
              <a:avLst>
                <a:gd name="adj" fmla="val 100000"/>
              </a:avLst>
            </a:prstGeom>
            <a:solidFill>
              <a:srgbClr val="FFB900"/>
            </a:solidFill>
            <a:ln w="9525" cap="flat" cmpd="sng">
              <a:solidFill>
                <a:srgbClr val="FFFFFF"/>
              </a:solidFill>
              <a:prstDash val="solid"/>
              <a:round/>
              <a:headEnd type="none" w="sm" len="sm"/>
              <a:tailEnd type="none" w="sm" len="sm"/>
            </a:ln>
            <a:effectLst>
              <a:outerShdw blurRad="28575" dist="9525" dir="5400000" algn="bl" rotWithShape="0">
                <a:srgbClr val="073763">
                  <a:alpha val="14120"/>
                </a:srgbClr>
              </a:outerShdw>
            </a:effectLst>
          </p:spPr>
          <p:txBody>
            <a:bodyPr spcFirstLastPara="1" wrap="square" lIns="121900" tIns="121900" rIns="121900" bIns="121900" anchor="ctr" anchorCtr="0">
              <a:noAutofit/>
            </a:bodyPr>
            <a:lstStyle/>
            <a:p>
              <a:pPr>
                <a:buClr>
                  <a:srgbClr val="000000"/>
                </a:buClr>
                <a:buSzPts val="1400"/>
              </a:pPr>
              <a:endParaRPr sz="1867">
                <a:solidFill>
                  <a:srgbClr val="000000"/>
                </a:solidFill>
                <a:latin typeface="Arial"/>
                <a:ea typeface="Arial"/>
                <a:cs typeface="Arial"/>
                <a:sym typeface="Arial"/>
              </a:endParaRPr>
            </a:p>
          </p:txBody>
        </p:sp>
        <p:sp>
          <p:nvSpPr>
            <p:cNvPr id="587" name="Google Shape;587;p37"/>
            <p:cNvSpPr txBox="1"/>
            <p:nvPr/>
          </p:nvSpPr>
          <p:spPr>
            <a:xfrm>
              <a:off x="3241550" y="3937850"/>
              <a:ext cx="325500" cy="260400"/>
            </a:xfrm>
            <a:prstGeom prst="rect">
              <a:avLst/>
            </a:prstGeom>
            <a:noFill/>
            <a:ln>
              <a:noFill/>
            </a:ln>
            <a:effectLst>
              <a:outerShdw blurRad="28575" dist="9525" dir="5400000" algn="bl" rotWithShape="0">
                <a:srgbClr val="073763">
                  <a:alpha val="14120"/>
                </a:srgbClr>
              </a:outerShdw>
            </a:effectLst>
          </p:spPr>
          <p:txBody>
            <a:bodyPr spcFirstLastPara="1" wrap="square" lIns="121900" tIns="121900" rIns="121900" bIns="121900" anchor="t" anchorCtr="0">
              <a:noAutofit/>
            </a:bodyPr>
            <a:lstStyle/>
            <a:p>
              <a:pPr algn="ctr">
                <a:buClr>
                  <a:srgbClr val="000000"/>
                </a:buClr>
                <a:buSzPts val="1400"/>
              </a:pPr>
              <a:r>
                <a:rPr lang="fr-FR" sz="2400" b="1">
                  <a:solidFill>
                    <a:srgbClr val="FFFFFF"/>
                  </a:solidFill>
                  <a:latin typeface="Helvetica Neue"/>
                  <a:ea typeface="Helvetica Neue"/>
                  <a:cs typeface="Helvetica Neue"/>
                  <a:sym typeface="Helvetica Neue"/>
                </a:rPr>
                <a:t>3</a:t>
              </a:r>
              <a:endParaRPr sz="1867">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59748750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76A944EC8D734CA827914EAF29194F" ma:contentTypeVersion="4" ma:contentTypeDescription="Crée un document." ma:contentTypeScope="" ma:versionID="8a7a84ac10f43c8d6a8165bd6f5ee8a0">
  <xsd:schema xmlns:xsd="http://www.w3.org/2001/XMLSchema" xmlns:xs="http://www.w3.org/2001/XMLSchema" xmlns:p="http://schemas.microsoft.com/office/2006/metadata/properties" xmlns:ns2="3b313257-45dc-422c-8183-af857a059d97" targetNamespace="http://schemas.microsoft.com/office/2006/metadata/properties" ma:root="true" ma:fieldsID="4e610ac5da344354eb601ddedc412cc9" ns2:_="">
    <xsd:import namespace="3b313257-45dc-422c-8183-af857a059d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313257-45dc-422c-8183-af857a059d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5BF3AA-4B3A-4A6F-B8A8-891EC7F7D3B5}"/>
</file>

<file path=customXml/itemProps2.xml><?xml version="1.0" encoding="utf-8"?>
<ds:datastoreItem xmlns:ds="http://schemas.openxmlformats.org/officeDocument/2006/customXml" ds:itemID="{7F690AA3-FC89-475A-BC34-2EAADF59024C}"/>
</file>

<file path=customXml/itemProps3.xml><?xml version="1.0" encoding="utf-8"?>
<ds:datastoreItem xmlns:ds="http://schemas.openxmlformats.org/officeDocument/2006/customXml" ds:itemID="{7E033551-A5D6-4C34-83B3-3F125C6E5E72}"/>
</file>

<file path=docProps/app.xml><?xml version="1.0" encoding="utf-8"?>
<Properties xmlns="http://schemas.openxmlformats.org/officeDocument/2006/extended-properties" xmlns:vt="http://schemas.openxmlformats.org/officeDocument/2006/docPropsVTypes">
  <TotalTime>0</TotalTime>
  <Words>816</Words>
  <Application>Microsoft Office PowerPoint</Application>
  <PresentationFormat>Grand écran</PresentationFormat>
  <Paragraphs>110</Paragraphs>
  <Slides>12</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Helvetica Neue</vt:lpstr>
      <vt:lpstr>Helvetica Neue Light</vt:lpstr>
      <vt:lpstr>Thème Office</vt:lpstr>
      <vt:lpstr>APPLICATION MOBILE</vt:lpstr>
      <vt:lpstr>Présentation PowerPoint</vt:lpstr>
      <vt:lpstr>Présentation PowerPoint</vt:lpstr>
      <vt:lpstr>Présentation PowerPoint</vt:lpstr>
      <vt:lpstr>SAISIR UNE DÉPENSE</vt:lpstr>
      <vt:lpstr>LECTURE AUTOMATIQUE DES JUSTIFICATIFS (OCR)</vt:lpstr>
      <vt:lpstr>DÉCLARER UNE NOTE DE FRAIS</vt:lpstr>
      <vt:lpstr>DÉCLARER UNE NOTE DE FRAIS</vt:lpstr>
      <vt:lpstr>APPROUVER UNE NOTE DE FRAIS</vt:lpstr>
      <vt:lpstr>REFUSER UNE NOTE DE FRAIS</vt:lpstr>
      <vt:lpstr>SYNCHRONISATION BANCAIRE ANYTIME / BUDGET INSIGHT</vt:lpstr>
      <vt:lpstr>SYNCHRONISATION BANCAIRE – SITUATION MOBILE ANYTIME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MOBILE</dc:title>
  <dc:creator>Damien MALET</dc:creator>
  <cp:lastModifiedBy>Damien MALET</cp:lastModifiedBy>
  <cp:revision>2</cp:revision>
  <dcterms:created xsi:type="dcterms:W3CDTF">2021-01-26T10:54:49Z</dcterms:created>
  <dcterms:modified xsi:type="dcterms:W3CDTF">2021-01-26T11:34:59Z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0x010100ED76A944EC8D734CA827914EAF29194F</vt:lpwstr>
  </property>
</Properties>
</file>