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65EDAF-F0D4-4EFB-A49E-58B5E2C85D15}" type="datetimeFigureOut">
              <a:rPr lang="fr-FR" smtClean="0"/>
              <a:t>26/01/2021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431FAD-BACB-4F1D-ACFF-5F4956DDC377}" type="slidenum">
              <a:rPr lang="fr-FR" smtClean="0"/>
              <a:t>‹N°›</a:t>
            </a:fld>
            <a:endParaRPr lang="fr-FR"/>
          </a:p>
        </p:txBody>
      </p:sp>
    </p:spTree>
    <p:extLst>
      <p:ext uri="{BB962C8B-B14F-4D97-AF65-F5344CB8AC3E}">
        <p14:creationId xmlns:p14="http://schemas.microsoft.com/office/powerpoint/2010/main" val="3385357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77" name="Google Shape;7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fr-FR" sz="1200">
                <a:solidFill>
                  <a:schemeClr val="dk1"/>
                </a:solidFill>
                <a:latin typeface="Calibri"/>
                <a:ea typeface="Calibri"/>
                <a:cs typeface="Calibri"/>
                <a:sym typeface="Calibri"/>
              </a:rPr>
              <a:t>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73783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89707185e4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27" name="Google Shape;227;g89707185e4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94492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50" name="Google Shape;25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62701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865411611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76" name="Google Shape;276;g865411611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99735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84" name="Google Shape;28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13450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93" name="Google Shape;29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40623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24" name="Google Shape;32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65191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72a66cd449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52" name="Google Shape;352;g72a66cd449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84536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94" name="Google Shape;94;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fr-FR"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2447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03" name="Google Shape;10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fr-FR"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65892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31" name="Google Shape;13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93813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45" name="Google Shape;14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58672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89707185e4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53" name="Google Shape;153;g89707185e4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77552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8654116116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66" name="Google Shape;166;g8654116116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28629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8654116116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92" name="Google Shape;192;g8654116116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49738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fr-FR"/>
              <a:t>Mettre les filtres</a:t>
            </a:r>
            <a:endParaRPr/>
          </a:p>
          <a:p>
            <a:pPr marL="0" lvl="0" indent="0" algn="l" rtl="0">
              <a:lnSpc>
                <a:spcPct val="100000"/>
              </a:lnSpc>
              <a:spcBef>
                <a:spcPts val="0"/>
              </a:spcBef>
              <a:spcAft>
                <a:spcPts val="0"/>
              </a:spcAft>
              <a:buSzPts val="1400"/>
              <a:buNone/>
            </a:pPr>
            <a:endParaRPr/>
          </a:p>
        </p:txBody>
      </p:sp>
      <p:sp>
        <p:nvSpPr>
          <p:cNvPr id="201" name="Google Shape;20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71359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C7D14320-39FE-4965-90AC-F3434EE87B8B}" type="datetimeFigureOut">
              <a:rPr lang="fr-FR" smtClean="0"/>
              <a:t>26/01/2021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E106B4-03FE-499F-86BD-85DD13D0DBB0}" type="slidenum">
              <a:rPr lang="fr-FR" smtClean="0"/>
              <a:t>‹N°›</a:t>
            </a:fld>
            <a:endParaRPr lang="fr-FR"/>
          </a:p>
        </p:txBody>
      </p:sp>
    </p:spTree>
    <p:extLst>
      <p:ext uri="{BB962C8B-B14F-4D97-AF65-F5344CB8AC3E}">
        <p14:creationId xmlns:p14="http://schemas.microsoft.com/office/powerpoint/2010/main" val="942745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7D14320-39FE-4965-90AC-F3434EE87B8B}" type="datetimeFigureOut">
              <a:rPr lang="fr-FR" smtClean="0"/>
              <a:t>26/01/2021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E106B4-03FE-499F-86BD-85DD13D0DBB0}" type="slidenum">
              <a:rPr lang="fr-FR" smtClean="0"/>
              <a:t>‹N°›</a:t>
            </a:fld>
            <a:endParaRPr lang="fr-FR"/>
          </a:p>
        </p:txBody>
      </p:sp>
    </p:spTree>
    <p:extLst>
      <p:ext uri="{BB962C8B-B14F-4D97-AF65-F5344CB8AC3E}">
        <p14:creationId xmlns:p14="http://schemas.microsoft.com/office/powerpoint/2010/main" val="1495088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7D14320-39FE-4965-90AC-F3434EE87B8B}" type="datetimeFigureOut">
              <a:rPr lang="fr-FR" smtClean="0"/>
              <a:t>26/01/2021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E106B4-03FE-499F-86BD-85DD13D0DBB0}" type="slidenum">
              <a:rPr lang="fr-FR" smtClean="0"/>
              <a:t>‹N°›</a:t>
            </a:fld>
            <a:endParaRPr lang="fr-FR"/>
          </a:p>
        </p:txBody>
      </p:sp>
    </p:spTree>
    <p:extLst>
      <p:ext uri="{BB962C8B-B14F-4D97-AF65-F5344CB8AC3E}">
        <p14:creationId xmlns:p14="http://schemas.microsoft.com/office/powerpoint/2010/main" val="1308668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ise en page personnalisée 1 1">
  <p:cSld name="Mise en page personnalisée 1 1">
    <p:spTree>
      <p:nvGrpSpPr>
        <p:cNvPr id="1" name="Shape 20"/>
        <p:cNvGrpSpPr/>
        <p:nvPr/>
      </p:nvGrpSpPr>
      <p:grpSpPr>
        <a:xfrm>
          <a:off x="0" y="0"/>
          <a:ext cx="0" cy="0"/>
          <a:chOff x="0" y="0"/>
          <a:chExt cx="0" cy="0"/>
        </a:xfrm>
      </p:grpSpPr>
      <p:sp>
        <p:nvSpPr>
          <p:cNvPr id="21" name="Google Shape;21;p4"/>
          <p:cNvSpPr/>
          <p:nvPr/>
        </p:nvSpPr>
        <p:spPr>
          <a:xfrm>
            <a:off x="8176967" y="0"/>
            <a:ext cx="4080000" cy="6858000"/>
          </a:xfrm>
          <a:prstGeom prst="rect">
            <a:avLst/>
          </a:prstGeom>
          <a:gradFill>
            <a:gsLst>
              <a:gs pos="0">
                <a:srgbClr val="5FC871"/>
              </a:gs>
              <a:gs pos="100000">
                <a:srgbClr val="34BB73"/>
              </a:gs>
            </a:gsLst>
            <a:lin ang="5400012"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2" name="Google Shape;22;p4"/>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Arial"/>
              <a:buNone/>
              <a:defRPr sz="1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00"/>
              <a:buFont typeface="Arial"/>
              <a:buNone/>
              <a:defRPr sz="1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00"/>
              <a:buFont typeface="Arial"/>
              <a:buNone/>
              <a:defRPr sz="1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00"/>
              <a:buFont typeface="Arial"/>
              <a:buNone/>
              <a:defRPr sz="1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00"/>
              <a:buFont typeface="Arial"/>
              <a:buNone/>
              <a:defRPr sz="1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00"/>
              <a:buFont typeface="Arial"/>
              <a:buNone/>
              <a:defRPr sz="1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00"/>
              <a:buFont typeface="Arial"/>
              <a:buNone/>
              <a:defRPr sz="1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00"/>
              <a:buFont typeface="Arial"/>
              <a:buNone/>
              <a:defRPr sz="1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00"/>
              <a:buFont typeface="Arial"/>
              <a:buNone/>
              <a:defRPr sz="1600" b="0" i="0" u="none" strike="noStrike" cap="none">
                <a:solidFill>
                  <a:srgbClr val="888888"/>
                </a:solidFill>
                <a:latin typeface="Arial"/>
                <a:ea typeface="Arial"/>
                <a:cs typeface="Arial"/>
                <a:sym typeface="Arial"/>
              </a:defRPr>
            </a:lvl9pPr>
          </a:lstStyle>
          <a:p>
            <a:fld id="{00000000-1234-1234-1234-123412341234}" type="slidenum">
              <a:rPr lang="fr-FR" smtClean="0"/>
              <a:pPr/>
              <a:t>‹N°›</a:t>
            </a:fld>
            <a:endParaRPr lang="fr-FR"/>
          </a:p>
        </p:txBody>
      </p:sp>
      <p:sp>
        <p:nvSpPr>
          <p:cNvPr id="23" name="Google Shape;23;p4"/>
          <p:cNvSpPr txBox="1">
            <a:spLocks noGrp="1"/>
          </p:cNvSpPr>
          <p:nvPr>
            <p:ph type="sldNum" idx="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Arial"/>
              <a:buNone/>
              <a:defRPr sz="16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00"/>
              <a:buFont typeface="Arial"/>
              <a:buNone/>
              <a:defRPr sz="16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00"/>
              <a:buFont typeface="Arial"/>
              <a:buNone/>
              <a:defRPr sz="16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00"/>
              <a:buFont typeface="Arial"/>
              <a:buNone/>
              <a:defRPr sz="16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00"/>
              <a:buFont typeface="Arial"/>
              <a:buNone/>
              <a:defRPr sz="16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00"/>
              <a:buFont typeface="Arial"/>
              <a:buNone/>
              <a:defRPr sz="16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00"/>
              <a:buFont typeface="Arial"/>
              <a:buNone/>
              <a:defRPr sz="16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00"/>
              <a:buFont typeface="Arial"/>
              <a:buNone/>
              <a:defRPr sz="16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00"/>
              <a:buFont typeface="Arial"/>
              <a:buNone/>
              <a:defRPr sz="1600" b="0" i="0" u="none" strike="noStrike" cap="none">
                <a:solidFill>
                  <a:srgbClr val="FFFFFF"/>
                </a:solidFill>
                <a:latin typeface="Arial"/>
                <a:ea typeface="Arial"/>
                <a:cs typeface="Arial"/>
                <a:sym typeface="Arial"/>
              </a:defRPr>
            </a:lvl9pPr>
          </a:lstStyle>
          <a:p>
            <a:fld id="{00000000-1234-1234-1234-123412341234}" type="slidenum">
              <a:rPr lang="fr-FR" smtClean="0"/>
              <a:pPr/>
              <a:t>‹N°›</a:t>
            </a:fld>
            <a:endParaRPr lang="fr-FR"/>
          </a:p>
        </p:txBody>
      </p:sp>
      <p:sp>
        <p:nvSpPr>
          <p:cNvPr id="24" name="Google Shape;24;p4"/>
          <p:cNvSpPr txBox="1"/>
          <p:nvPr/>
        </p:nvSpPr>
        <p:spPr>
          <a:xfrm>
            <a:off x="8737600" y="6356351"/>
            <a:ext cx="2844800" cy="365200"/>
          </a:xfrm>
          <a:prstGeom prst="rect">
            <a:avLst/>
          </a:prstGeom>
          <a:noFill/>
          <a:ln>
            <a:noFill/>
          </a:ln>
        </p:spPr>
        <p:txBody>
          <a:bodyPr spcFirstLastPara="1" wrap="square" lIns="121900" tIns="60933" rIns="121900" bIns="60933"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600" b="0" i="0" u="none" strike="noStrike" cap="none">
                <a:solidFill>
                  <a:srgbClr val="888888"/>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‹N°›</a:t>
            </a:fld>
            <a:endParaRPr sz="1600" b="0" i="0" u="none" strike="noStrike" cap="none">
              <a:solidFill>
                <a:srgbClr val="888888"/>
              </a:solidFill>
              <a:latin typeface="Arial"/>
              <a:ea typeface="Arial"/>
              <a:cs typeface="Arial"/>
              <a:sym typeface="Arial"/>
            </a:endParaRPr>
          </a:p>
        </p:txBody>
      </p:sp>
      <p:sp>
        <p:nvSpPr>
          <p:cNvPr id="25" name="Google Shape;25;p4"/>
          <p:cNvSpPr txBox="1"/>
          <p:nvPr/>
        </p:nvSpPr>
        <p:spPr>
          <a:xfrm>
            <a:off x="8737600" y="6356351"/>
            <a:ext cx="2844800" cy="365200"/>
          </a:xfrm>
          <a:prstGeom prst="rect">
            <a:avLst/>
          </a:prstGeom>
          <a:noFill/>
          <a:ln>
            <a:noFill/>
          </a:ln>
        </p:spPr>
        <p:txBody>
          <a:bodyPr spcFirstLastPara="1" wrap="square" lIns="121900" tIns="60933" rIns="121900" bIns="60933"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600" b="0" i="0" u="none" strike="noStrike" cap="none">
                <a:solidFill>
                  <a:srgbClr val="FFFFFF"/>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‹N°›</a:t>
            </a:fld>
            <a:endParaRPr sz="1600" b="0" i="0" u="none" strike="noStrike" cap="none">
              <a:solidFill>
                <a:srgbClr val="FFFFFF"/>
              </a:solidFill>
              <a:latin typeface="Arial"/>
              <a:ea typeface="Arial"/>
              <a:cs typeface="Arial"/>
              <a:sym typeface="Arial"/>
            </a:endParaRPr>
          </a:p>
        </p:txBody>
      </p:sp>
      <p:sp>
        <p:nvSpPr>
          <p:cNvPr id="26" name="Google Shape;26;p4"/>
          <p:cNvSpPr txBox="1"/>
          <p:nvPr/>
        </p:nvSpPr>
        <p:spPr>
          <a:xfrm>
            <a:off x="0" y="504467"/>
            <a:ext cx="8176800" cy="432000"/>
          </a:xfrm>
          <a:prstGeom prst="rect">
            <a:avLst/>
          </a:prstGeom>
          <a:no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867" b="0" i="0" u="none" strike="noStrike" cap="none">
                <a:solidFill>
                  <a:srgbClr val="5FC871"/>
                </a:solidFill>
                <a:latin typeface="Arial"/>
                <a:ea typeface="Arial"/>
                <a:cs typeface="Arial"/>
                <a:sym typeface="Arial"/>
              </a:rPr>
              <a:t>ACCÈS ET AUTHENTIFICATION WEB</a:t>
            </a:r>
            <a:endParaRPr sz="1867" b="0" i="0" u="none" strike="noStrike" cap="none">
              <a:solidFill>
                <a:srgbClr val="5FC871"/>
              </a:solidFill>
              <a:latin typeface="Arial"/>
              <a:ea typeface="Arial"/>
              <a:cs typeface="Arial"/>
              <a:sym typeface="Arial"/>
            </a:endParaRPr>
          </a:p>
        </p:txBody>
      </p:sp>
      <p:sp>
        <p:nvSpPr>
          <p:cNvPr id="27" name="Google Shape;27;p4"/>
          <p:cNvSpPr txBox="1"/>
          <p:nvPr/>
        </p:nvSpPr>
        <p:spPr>
          <a:xfrm>
            <a:off x="8667567" y="1868417"/>
            <a:ext cx="3098800" cy="685200"/>
          </a:xfrm>
          <a:prstGeom prst="rect">
            <a:avLst/>
          </a:prstGeom>
          <a:noFill/>
          <a:ln>
            <a:noFill/>
          </a:ln>
        </p:spPr>
        <p:txBody>
          <a:bodyPr spcFirstLastPara="1" wrap="square" lIns="121900" tIns="144000" rIns="121900" bIns="121900" anchor="t" anchorCtr="0">
            <a:noAutofit/>
          </a:bodyPr>
          <a:lstStyle/>
          <a:p>
            <a:pPr marL="0" marR="0" lvl="0" indent="0" algn="l" rtl="0">
              <a:lnSpc>
                <a:spcPct val="150000"/>
              </a:lnSpc>
              <a:spcBef>
                <a:spcPts val="0"/>
              </a:spcBef>
              <a:spcAft>
                <a:spcPts val="0"/>
              </a:spcAft>
              <a:buClr>
                <a:srgbClr val="000000"/>
              </a:buClr>
              <a:buSzPts val="1000"/>
              <a:buFont typeface="Arial"/>
              <a:buNone/>
            </a:pPr>
            <a:r>
              <a:rPr lang="fr-FR" sz="1333" b="0" i="0" u="none" strike="noStrike" cap="none">
                <a:solidFill>
                  <a:srgbClr val="FFFFFF"/>
                </a:solidFill>
                <a:latin typeface="Arial"/>
                <a:ea typeface="Arial"/>
                <a:cs typeface="Arial"/>
                <a:sym typeface="Arial"/>
              </a:rPr>
              <a:t>En cas d’oubli de mot de passe, </a:t>
            </a:r>
            <a:br>
              <a:rPr lang="fr-FR" sz="1333" b="0" i="0" u="none" strike="noStrike" cap="none">
                <a:solidFill>
                  <a:srgbClr val="FFFFFF"/>
                </a:solidFill>
                <a:latin typeface="Arial"/>
                <a:ea typeface="Arial"/>
                <a:cs typeface="Arial"/>
                <a:sym typeface="Arial"/>
              </a:rPr>
            </a:br>
            <a:r>
              <a:rPr lang="fr-FR" sz="1333" b="0" i="0" u="none" strike="noStrike" cap="none">
                <a:solidFill>
                  <a:srgbClr val="FFFFFF"/>
                </a:solidFill>
                <a:latin typeface="Arial"/>
                <a:ea typeface="Arial"/>
                <a:cs typeface="Arial"/>
                <a:sym typeface="Arial"/>
              </a:rPr>
              <a:t>cliquez ici et saisissez votre email.</a:t>
            </a:r>
            <a:endParaRPr sz="1333" b="0" i="0" u="none" strike="noStrike" cap="none">
              <a:solidFill>
                <a:srgbClr val="FFFFFF"/>
              </a:solidFill>
              <a:latin typeface="Arial"/>
              <a:ea typeface="Arial"/>
              <a:cs typeface="Arial"/>
              <a:sym typeface="Arial"/>
            </a:endParaRPr>
          </a:p>
        </p:txBody>
      </p:sp>
      <p:sp>
        <p:nvSpPr>
          <p:cNvPr id="28" name="Google Shape;28;p4"/>
          <p:cNvSpPr txBox="1"/>
          <p:nvPr/>
        </p:nvSpPr>
        <p:spPr>
          <a:xfrm>
            <a:off x="8667567" y="3190833"/>
            <a:ext cx="3098800" cy="765200"/>
          </a:xfrm>
          <a:prstGeom prst="rect">
            <a:avLst/>
          </a:prstGeom>
          <a:noFill/>
          <a:ln>
            <a:noFill/>
          </a:ln>
        </p:spPr>
        <p:txBody>
          <a:bodyPr spcFirstLastPara="1" wrap="square" lIns="121900" tIns="144000" rIns="121900" bIns="121900" anchor="t" anchorCtr="0">
            <a:noAutofit/>
          </a:bodyPr>
          <a:lstStyle/>
          <a:p>
            <a:pPr marL="0" marR="0" lvl="0" indent="0" algn="l" rtl="0">
              <a:lnSpc>
                <a:spcPct val="150000"/>
              </a:lnSpc>
              <a:spcBef>
                <a:spcPts val="0"/>
              </a:spcBef>
              <a:spcAft>
                <a:spcPts val="0"/>
              </a:spcAft>
              <a:buClr>
                <a:srgbClr val="000000"/>
              </a:buClr>
              <a:buSzPts val="1000"/>
              <a:buFont typeface="Arial"/>
              <a:buNone/>
            </a:pPr>
            <a:r>
              <a:rPr lang="fr-FR" sz="1333" b="0" i="0" u="none" strike="noStrike" cap="none">
                <a:solidFill>
                  <a:srgbClr val="FFFFFF"/>
                </a:solidFill>
                <a:latin typeface="Arial"/>
                <a:ea typeface="Arial"/>
                <a:cs typeface="Arial"/>
                <a:sym typeface="Arial"/>
              </a:rPr>
              <a:t>Si vous n’avez pas de mot de passe, </a:t>
            </a:r>
            <a:endParaRPr sz="1333" b="0" i="0" u="none" strike="noStrike" cap="none">
              <a:solidFill>
                <a:srgbClr val="FFFFFF"/>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000"/>
              <a:buFont typeface="Arial"/>
              <a:buNone/>
            </a:pPr>
            <a:r>
              <a:rPr lang="fr-FR" sz="1333" b="0" i="0" u="none" strike="noStrike" cap="none">
                <a:solidFill>
                  <a:srgbClr val="FFFFFF"/>
                </a:solidFill>
                <a:latin typeface="Arial"/>
                <a:ea typeface="Arial"/>
                <a:cs typeface="Arial"/>
                <a:sym typeface="Arial"/>
              </a:rPr>
              <a:t>cliquez ici et saisissez votre email.</a:t>
            </a:r>
            <a:endParaRPr sz="1333" b="0" i="0" u="none" strike="noStrike" cap="none">
              <a:solidFill>
                <a:srgbClr val="FFFFFF"/>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000"/>
              <a:buFont typeface="Arial"/>
              <a:buNone/>
            </a:pPr>
            <a:endParaRPr sz="1333" b="0" i="0" u="none" strike="noStrike" cap="none">
              <a:solidFill>
                <a:srgbClr val="FFFFFF"/>
              </a:solidFill>
              <a:latin typeface="Arial"/>
              <a:ea typeface="Arial"/>
              <a:cs typeface="Arial"/>
              <a:sym typeface="Arial"/>
            </a:endParaRPr>
          </a:p>
        </p:txBody>
      </p:sp>
      <p:grpSp>
        <p:nvGrpSpPr>
          <p:cNvPr id="29" name="Google Shape;29;p4"/>
          <p:cNvGrpSpPr/>
          <p:nvPr/>
        </p:nvGrpSpPr>
        <p:grpSpPr>
          <a:xfrm>
            <a:off x="8667575" y="1340417"/>
            <a:ext cx="528000" cy="528000"/>
            <a:chOff x="3206306" y="3934275"/>
            <a:chExt cx="396000" cy="396000"/>
          </a:xfrm>
        </p:grpSpPr>
        <p:sp>
          <p:nvSpPr>
            <p:cNvPr id="30" name="Google Shape;30;p4"/>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1" name="Google Shape;31;p4"/>
            <p:cNvSpPr txBox="1"/>
            <p:nvPr/>
          </p:nvSpPr>
          <p:spPr>
            <a:xfrm>
              <a:off x="3241550" y="39378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867" b="1" i="0" u="none" strike="noStrike" cap="none">
                  <a:solidFill>
                    <a:srgbClr val="FFFFFF"/>
                  </a:solidFill>
                  <a:latin typeface="Arial"/>
                  <a:ea typeface="Arial"/>
                  <a:cs typeface="Arial"/>
                  <a:sym typeface="Arial"/>
                </a:rPr>
                <a:t>1</a:t>
              </a:r>
              <a:endParaRPr sz="1867" b="0" i="0" u="none" strike="noStrike" cap="none">
                <a:solidFill>
                  <a:srgbClr val="000000"/>
                </a:solidFill>
                <a:latin typeface="Arial"/>
                <a:ea typeface="Arial"/>
                <a:cs typeface="Arial"/>
                <a:sym typeface="Arial"/>
              </a:endParaRPr>
            </a:p>
          </p:txBody>
        </p:sp>
      </p:grpSp>
      <p:grpSp>
        <p:nvGrpSpPr>
          <p:cNvPr id="32" name="Google Shape;32;p4"/>
          <p:cNvGrpSpPr/>
          <p:nvPr/>
        </p:nvGrpSpPr>
        <p:grpSpPr>
          <a:xfrm>
            <a:off x="8667575" y="2662851"/>
            <a:ext cx="528000" cy="528000"/>
            <a:chOff x="3206306" y="3934275"/>
            <a:chExt cx="396000" cy="396000"/>
          </a:xfrm>
        </p:grpSpPr>
        <p:sp>
          <p:nvSpPr>
            <p:cNvPr id="33" name="Google Shape;33;p4"/>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4" name="Google Shape;34;p4"/>
            <p:cNvSpPr txBox="1"/>
            <p:nvPr/>
          </p:nvSpPr>
          <p:spPr>
            <a:xfrm>
              <a:off x="3241550" y="3937850"/>
              <a:ext cx="325500" cy="26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867" b="1" i="0" u="none" strike="noStrike" cap="none">
                  <a:solidFill>
                    <a:srgbClr val="FFFFFF"/>
                  </a:solidFill>
                  <a:latin typeface="Arial"/>
                  <a:ea typeface="Arial"/>
                  <a:cs typeface="Arial"/>
                  <a:sym typeface="Arial"/>
                </a:rPr>
                <a:t>2</a:t>
              </a:r>
              <a:endParaRPr sz="1867" b="0" i="0" u="none" strike="noStrike" cap="none">
                <a:solidFill>
                  <a:srgbClr val="000000"/>
                </a:solidFill>
                <a:latin typeface="Arial"/>
                <a:ea typeface="Arial"/>
                <a:cs typeface="Arial"/>
                <a:sym typeface="Arial"/>
              </a:endParaRPr>
            </a:p>
          </p:txBody>
        </p:sp>
      </p:grpSp>
      <p:sp>
        <p:nvSpPr>
          <p:cNvPr id="35" name="Google Shape;35;p4"/>
          <p:cNvSpPr txBox="1"/>
          <p:nvPr/>
        </p:nvSpPr>
        <p:spPr>
          <a:xfrm>
            <a:off x="8737600" y="6356351"/>
            <a:ext cx="2844800" cy="365200"/>
          </a:xfrm>
          <a:prstGeom prst="rect">
            <a:avLst/>
          </a:prstGeom>
          <a:noFill/>
          <a:ln>
            <a:noFill/>
          </a:ln>
        </p:spPr>
        <p:txBody>
          <a:bodyPr spcFirstLastPara="1" wrap="square" lIns="121900" tIns="60933" rIns="121900" bIns="60933"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600" b="0" i="0" u="none" strike="noStrike" cap="none">
                <a:solidFill>
                  <a:srgbClr val="FFFFFF"/>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‹N°›</a:t>
            </a:fld>
            <a:endParaRPr sz="1600" b="0" i="0" u="none" strike="noStrike" cap="none">
              <a:solidFill>
                <a:srgbClr val="FFFFFF"/>
              </a:solidFill>
              <a:latin typeface="Arial"/>
              <a:ea typeface="Arial"/>
              <a:cs typeface="Arial"/>
              <a:sym typeface="Arial"/>
            </a:endParaRPr>
          </a:p>
        </p:txBody>
      </p:sp>
      <p:pic>
        <p:nvPicPr>
          <p:cNvPr id="36" name="Google Shape;36;p4"/>
          <p:cNvPicPr preferRelativeResize="0"/>
          <p:nvPr/>
        </p:nvPicPr>
        <p:blipFill rotWithShape="1">
          <a:blip r:embed="rId2">
            <a:alphaModFix/>
          </a:blip>
          <a:srcRect/>
          <a:stretch/>
        </p:blipFill>
        <p:spPr>
          <a:xfrm>
            <a:off x="203118" y="1808300"/>
            <a:ext cx="7770567" cy="3530283"/>
          </a:xfrm>
          <a:prstGeom prst="rect">
            <a:avLst/>
          </a:prstGeom>
          <a:noFill/>
          <a:ln>
            <a:noFill/>
          </a:ln>
          <a:effectLst>
            <a:outerShdw blurRad="285750" dist="28575" dir="5460000" algn="bl" rotWithShape="0">
              <a:schemeClr val="dk2">
                <a:alpha val="11372"/>
              </a:schemeClr>
            </a:outerShdw>
          </a:effectLst>
        </p:spPr>
      </p:pic>
      <p:grpSp>
        <p:nvGrpSpPr>
          <p:cNvPr id="37" name="Google Shape;37;p4"/>
          <p:cNvGrpSpPr/>
          <p:nvPr/>
        </p:nvGrpSpPr>
        <p:grpSpPr>
          <a:xfrm>
            <a:off x="5607875" y="5042600"/>
            <a:ext cx="528000" cy="528000"/>
            <a:chOff x="3206306" y="3934275"/>
            <a:chExt cx="396000" cy="396000"/>
          </a:xfrm>
        </p:grpSpPr>
        <p:sp>
          <p:nvSpPr>
            <p:cNvPr id="38" name="Google Shape;38;p4"/>
            <p:cNvSpPr/>
            <p:nvPr/>
          </p:nvSpPr>
          <p:spPr>
            <a:xfrm rot="-27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9" name="Google Shape;39;p4"/>
            <p:cNvSpPr txBox="1"/>
            <p:nvPr/>
          </p:nvSpPr>
          <p:spPr>
            <a:xfrm>
              <a:off x="3241550" y="3937850"/>
              <a:ext cx="325500" cy="260400"/>
            </a:xfrm>
            <a:prstGeom prst="rect">
              <a:avLst/>
            </a:prstGeom>
            <a:noFill/>
            <a:ln>
              <a:noFill/>
            </a:ln>
            <a:effectLst>
              <a:outerShdw blurRad="28575" dist="9525" dir="5400000" algn="bl" rotWithShape="0">
                <a:srgbClr val="073763">
                  <a:alpha val="14117"/>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867" b="1" i="0" u="none" strike="noStrike" cap="none">
                  <a:solidFill>
                    <a:srgbClr val="FFFFFF"/>
                  </a:solidFill>
                  <a:latin typeface="Arial"/>
                  <a:ea typeface="Arial"/>
                  <a:cs typeface="Arial"/>
                  <a:sym typeface="Arial"/>
                </a:rPr>
                <a:t>1</a:t>
              </a:r>
              <a:endParaRPr sz="1867" b="0" i="0" u="none" strike="noStrike" cap="none">
                <a:solidFill>
                  <a:srgbClr val="000000"/>
                </a:solidFill>
                <a:latin typeface="Arial"/>
                <a:ea typeface="Arial"/>
                <a:cs typeface="Arial"/>
                <a:sym typeface="Arial"/>
              </a:endParaRPr>
            </a:p>
          </p:txBody>
        </p:sp>
      </p:grpSp>
      <p:grpSp>
        <p:nvGrpSpPr>
          <p:cNvPr id="40" name="Google Shape;40;p4"/>
          <p:cNvGrpSpPr/>
          <p:nvPr/>
        </p:nvGrpSpPr>
        <p:grpSpPr>
          <a:xfrm>
            <a:off x="6892424" y="5042600"/>
            <a:ext cx="528000" cy="528000"/>
            <a:chOff x="3206306" y="3934275"/>
            <a:chExt cx="396000" cy="396000"/>
          </a:xfrm>
        </p:grpSpPr>
        <p:sp>
          <p:nvSpPr>
            <p:cNvPr id="41" name="Google Shape;41;p4"/>
            <p:cNvSpPr/>
            <p:nvPr/>
          </p:nvSpPr>
          <p:spPr>
            <a:xfrm rot="-27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2" name="Google Shape;42;p4"/>
            <p:cNvSpPr txBox="1"/>
            <p:nvPr/>
          </p:nvSpPr>
          <p:spPr>
            <a:xfrm>
              <a:off x="3241550" y="3937850"/>
              <a:ext cx="325500" cy="260400"/>
            </a:xfrm>
            <a:prstGeom prst="rect">
              <a:avLst/>
            </a:prstGeom>
            <a:noFill/>
            <a:ln>
              <a:noFill/>
            </a:ln>
            <a:effectLst>
              <a:outerShdw blurRad="28575" dist="9525" dir="5400000" algn="bl" rotWithShape="0">
                <a:srgbClr val="073763">
                  <a:alpha val="14117"/>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867" b="1" i="0" u="none" strike="noStrike" cap="none">
                  <a:solidFill>
                    <a:srgbClr val="FFFFFF"/>
                  </a:solidFill>
                  <a:latin typeface="Arial"/>
                  <a:ea typeface="Arial"/>
                  <a:cs typeface="Arial"/>
                  <a:sym typeface="Arial"/>
                </a:rPr>
                <a:t>2</a:t>
              </a:r>
              <a:endParaRPr sz="1867"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181830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ide 1">
  <p:cSld name="Vide 1">
    <p:spTree>
      <p:nvGrpSpPr>
        <p:cNvPr id="1" name="Shape 43"/>
        <p:cNvGrpSpPr/>
        <p:nvPr/>
      </p:nvGrpSpPr>
      <p:grpSpPr>
        <a:xfrm>
          <a:off x="0" y="0"/>
          <a:ext cx="0" cy="0"/>
          <a:chOff x="0" y="0"/>
          <a:chExt cx="0" cy="0"/>
        </a:xfrm>
      </p:grpSpPr>
      <p:sp>
        <p:nvSpPr>
          <p:cNvPr id="44" name="Google Shape;44;p5"/>
          <p:cNvSpPr/>
          <p:nvPr/>
        </p:nvSpPr>
        <p:spPr>
          <a:xfrm>
            <a:off x="8176967" y="0"/>
            <a:ext cx="4080000" cy="6858000"/>
          </a:xfrm>
          <a:prstGeom prst="rect">
            <a:avLst/>
          </a:prstGeom>
          <a:gradFill>
            <a:gsLst>
              <a:gs pos="0">
                <a:srgbClr val="5FC871"/>
              </a:gs>
              <a:gs pos="100000">
                <a:srgbClr val="34BB73"/>
              </a:gs>
            </a:gsLst>
            <a:lin ang="5400012"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5" name="Google Shape;45;p5"/>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6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6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6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6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6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6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6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6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600" b="0" i="0" u="none" strike="noStrike" cap="none">
                <a:solidFill>
                  <a:srgbClr val="FFFFFF"/>
                </a:solidFill>
                <a:latin typeface="Arial"/>
                <a:ea typeface="Arial"/>
                <a:cs typeface="Arial"/>
                <a:sym typeface="Arial"/>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2253109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7D14320-39FE-4965-90AC-F3434EE87B8B}" type="datetimeFigureOut">
              <a:rPr lang="fr-FR" smtClean="0"/>
              <a:t>26/01/2021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E106B4-03FE-499F-86BD-85DD13D0DBB0}" type="slidenum">
              <a:rPr lang="fr-FR" smtClean="0"/>
              <a:t>‹N°›</a:t>
            </a:fld>
            <a:endParaRPr lang="fr-FR"/>
          </a:p>
        </p:txBody>
      </p:sp>
    </p:spTree>
    <p:extLst>
      <p:ext uri="{BB962C8B-B14F-4D97-AF65-F5344CB8AC3E}">
        <p14:creationId xmlns:p14="http://schemas.microsoft.com/office/powerpoint/2010/main" val="176184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C7D14320-39FE-4965-90AC-F3434EE87B8B}" type="datetimeFigureOut">
              <a:rPr lang="fr-FR" smtClean="0"/>
              <a:t>26/01/2021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E106B4-03FE-499F-86BD-85DD13D0DBB0}" type="slidenum">
              <a:rPr lang="fr-FR" smtClean="0"/>
              <a:t>‹N°›</a:t>
            </a:fld>
            <a:endParaRPr lang="fr-FR"/>
          </a:p>
        </p:txBody>
      </p:sp>
    </p:spTree>
    <p:extLst>
      <p:ext uri="{BB962C8B-B14F-4D97-AF65-F5344CB8AC3E}">
        <p14:creationId xmlns:p14="http://schemas.microsoft.com/office/powerpoint/2010/main" val="1446556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7D14320-39FE-4965-90AC-F3434EE87B8B}" type="datetimeFigureOut">
              <a:rPr lang="fr-FR" smtClean="0"/>
              <a:t>26/01/2021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1E106B4-03FE-499F-86BD-85DD13D0DBB0}" type="slidenum">
              <a:rPr lang="fr-FR" smtClean="0"/>
              <a:t>‹N°›</a:t>
            </a:fld>
            <a:endParaRPr lang="fr-FR"/>
          </a:p>
        </p:txBody>
      </p:sp>
    </p:spTree>
    <p:extLst>
      <p:ext uri="{BB962C8B-B14F-4D97-AF65-F5344CB8AC3E}">
        <p14:creationId xmlns:p14="http://schemas.microsoft.com/office/powerpoint/2010/main" val="1097747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7D14320-39FE-4965-90AC-F3434EE87B8B}" type="datetimeFigureOut">
              <a:rPr lang="fr-FR" smtClean="0"/>
              <a:t>26/01/2021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1E106B4-03FE-499F-86BD-85DD13D0DBB0}" type="slidenum">
              <a:rPr lang="fr-FR" smtClean="0"/>
              <a:t>‹N°›</a:t>
            </a:fld>
            <a:endParaRPr lang="fr-FR"/>
          </a:p>
        </p:txBody>
      </p:sp>
    </p:spTree>
    <p:extLst>
      <p:ext uri="{BB962C8B-B14F-4D97-AF65-F5344CB8AC3E}">
        <p14:creationId xmlns:p14="http://schemas.microsoft.com/office/powerpoint/2010/main" val="4212672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7D14320-39FE-4965-90AC-F3434EE87B8B}" type="datetimeFigureOut">
              <a:rPr lang="fr-FR" smtClean="0"/>
              <a:t>26/01/2021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1E106B4-03FE-499F-86BD-85DD13D0DBB0}" type="slidenum">
              <a:rPr lang="fr-FR" smtClean="0"/>
              <a:t>‹N°›</a:t>
            </a:fld>
            <a:endParaRPr lang="fr-FR"/>
          </a:p>
        </p:txBody>
      </p:sp>
    </p:spTree>
    <p:extLst>
      <p:ext uri="{BB962C8B-B14F-4D97-AF65-F5344CB8AC3E}">
        <p14:creationId xmlns:p14="http://schemas.microsoft.com/office/powerpoint/2010/main" val="143920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7D14320-39FE-4965-90AC-F3434EE87B8B}" type="datetimeFigureOut">
              <a:rPr lang="fr-FR" smtClean="0"/>
              <a:t>26/01/2021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1E106B4-03FE-499F-86BD-85DD13D0DBB0}" type="slidenum">
              <a:rPr lang="fr-FR" smtClean="0"/>
              <a:t>‹N°›</a:t>
            </a:fld>
            <a:endParaRPr lang="fr-FR"/>
          </a:p>
        </p:txBody>
      </p:sp>
    </p:spTree>
    <p:extLst>
      <p:ext uri="{BB962C8B-B14F-4D97-AF65-F5344CB8AC3E}">
        <p14:creationId xmlns:p14="http://schemas.microsoft.com/office/powerpoint/2010/main" val="431320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C7D14320-39FE-4965-90AC-F3434EE87B8B}" type="datetimeFigureOut">
              <a:rPr lang="fr-FR" smtClean="0"/>
              <a:t>26/01/2021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1E106B4-03FE-499F-86BD-85DD13D0DBB0}" type="slidenum">
              <a:rPr lang="fr-FR" smtClean="0"/>
              <a:t>‹N°›</a:t>
            </a:fld>
            <a:endParaRPr lang="fr-FR"/>
          </a:p>
        </p:txBody>
      </p:sp>
    </p:spTree>
    <p:extLst>
      <p:ext uri="{BB962C8B-B14F-4D97-AF65-F5344CB8AC3E}">
        <p14:creationId xmlns:p14="http://schemas.microsoft.com/office/powerpoint/2010/main" val="1005812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C7D14320-39FE-4965-90AC-F3434EE87B8B}" type="datetimeFigureOut">
              <a:rPr lang="fr-FR" smtClean="0"/>
              <a:t>26/01/2021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1E106B4-03FE-499F-86BD-85DD13D0DBB0}" type="slidenum">
              <a:rPr lang="fr-FR" smtClean="0"/>
              <a:t>‹N°›</a:t>
            </a:fld>
            <a:endParaRPr lang="fr-FR"/>
          </a:p>
        </p:txBody>
      </p:sp>
    </p:spTree>
    <p:extLst>
      <p:ext uri="{BB962C8B-B14F-4D97-AF65-F5344CB8AC3E}">
        <p14:creationId xmlns:p14="http://schemas.microsoft.com/office/powerpoint/2010/main" val="2788893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D14320-39FE-4965-90AC-F3434EE87B8B}" type="datetimeFigureOut">
              <a:rPr lang="fr-FR" smtClean="0"/>
              <a:t>26/01/2021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E106B4-03FE-499F-86BD-85DD13D0DBB0}" type="slidenum">
              <a:rPr lang="fr-FR" smtClean="0"/>
              <a:t>‹N°›</a:t>
            </a:fld>
            <a:endParaRPr lang="fr-FR"/>
          </a:p>
        </p:txBody>
      </p:sp>
    </p:spTree>
    <p:extLst>
      <p:ext uri="{BB962C8B-B14F-4D97-AF65-F5344CB8AC3E}">
        <p14:creationId xmlns:p14="http://schemas.microsoft.com/office/powerpoint/2010/main" val="2172202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itunes.apple.com/fr/app/cleemy/id740679284?mt=8"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play.google.com/store/apps/details?id=fr.lucca.cleemy&amp;hl=fr"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linternaute.fr/dictionnaire/fr/definition/a-1/"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2"/>
          <p:cNvSpPr/>
          <p:nvPr/>
        </p:nvSpPr>
        <p:spPr>
          <a:xfrm>
            <a:off x="6561657" y="2272900"/>
            <a:ext cx="3371200" cy="2414800"/>
          </a:xfrm>
          <a:prstGeom prst="roundRect">
            <a:avLst>
              <a:gd name="adj" fmla="val 5445"/>
            </a:avLst>
          </a:prstGeom>
          <a:solidFill>
            <a:srgbClr val="FFFFFF"/>
          </a:solidFill>
          <a:ln>
            <a:noFill/>
          </a:ln>
          <a:effectLst>
            <a:outerShdw blurRad="357188" dist="9525" dir="5400000" algn="bl" rotWithShape="0">
              <a:srgbClr val="073763">
                <a:alpha val="13725"/>
              </a:srgbClr>
            </a:outerShdw>
          </a:effectLst>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80" name="Google Shape;80;p12"/>
          <p:cNvSpPr/>
          <p:nvPr/>
        </p:nvSpPr>
        <p:spPr>
          <a:xfrm>
            <a:off x="2259133" y="2309144"/>
            <a:ext cx="3371200" cy="2414800"/>
          </a:xfrm>
          <a:prstGeom prst="roundRect">
            <a:avLst>
              <a:gd name="adj" fmla="val 5445"/>
            </a:avLst>
          </a:prstGeom>
          <a:solidFill>
            <a:srgbClr val="FFFFFF"/>
          </a:solidFill>
          <a:ln>
            <a:noFill/>
          </a:ln>
          <a:effectLst>
            <a:outerShdw blurRad="357188" dist="9525" dir="5400000" algn="bl" rotWithShape="0">
              <a:srgbClr val="073763">
                <a:alpha val="13725"/>
              </a:srgbClr>
            </a:outerShdw>
          </a:effectLst>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81" name="Google Shape;81;p12"/>
          <p:cNvSpPr txBox="1">
            <a:spLocks noGrp="1"/>
          </p:cNvSpPr>
          <p:nvPr>
            <p:ph type="sldNum" idx="12"/>
          </p:nvPr>
        </p:nvSpPr>
        <p:spPr>
          <a:xfrm>
            <a:off x="11480800" y="6248000"/>
            <a:ext cx="419200" cy="365200"/>
          </a:xfrm>
          <a:prstGeom prst="rect">
            <a:avLst/>
          </a:prstGeom>
          <a:noFill/>
          <a:ln>
            <a:noFill/>
          </a:ln>
        </p:spPr>
        <p:txBody>
          <a:bodyPr spcFirstLastPara="1" vert="horz" wrap="square" lIns="121900" tIns="60933" rIns="121900" bIns="60933" rtlCol="0" anchor="ctr" anchorCtr="0">
            <a:noAutofit/>
          </a:bodyPr>
          <a:lstStyle/>
          <a:p>
            <a:pPr>
              <a:buClr>
                <a:srgbClr val="888888"/>
              </a:buClr>
              <a:buSzPts val="300"/>
            </a:pPr>
            <a:fld id="{00000000-1234-1234-1234-123412341234}" type="slidenum">
              <a:rPr lang="fr-FR" sz="1600">
                <a:solidFill>
                  <a:srgbClr val="888888"/>
                </a:solidFill>
              </a:rPr>
              <a:pPr>
                <a:buClr>
                  <a:srgbClr val="888888"/>
                </a:buClr>
                <a:buSzPts val="300"/>
              </a:pPr>
              <a:t>1</a:t>
            </a:fld>
            <a:endParaRPr sz="1600">
              <a:solidFill>
                <a:srgbClr val="888888"/>
              </a:solidFill>
            </a:endParaRPr>
          </a:p>
        </p:txBody>
      </p:sp>
      <p:sp>
        <p:nvSpPr>
          <p:cNvPr id="82" name="Google Shape;82;p12"/>
          <p:cNvSpPr txBox="1"/>
          <p:nvPr/>
        </p:nvSpPr>
        <p:spPr>
          <a:xfrm>
            <a:off x="2736803" y="1439843"/>
            <a:ext cx="6718400" cy="400000"/>
          </a:xfrm>
          <a:prstGeom prst="rect">
            <a:avLst/>
          </a:prstGeom>
          <a:noFill/>
          <a:ln>
            <a:noFill/>
          </a:ln>
        </p:spPr>
        <p:txBody>
          <a:bodyPr spcFirstLastPara="1" wrap="square" lIns="121900" tIns="60933" rIns="121900" bIns="60933" anchor="t" anchorCtr="0">
            <a:noAutofit/>
          </a:bodyPr>
          <a:lstStyle/>
          <a:p>
            <a:pPr algn="ctr">
              <a:buClr>
                <a:srgbClr val="000000"/>
              </a:buClr>
              <a:buSzPts val="2000"/>
            </a:pPr>
            <a:r>
              <a:rPr lang="fr-FR" sz="1600">
                <a:solidFill>
                  <a:srgbClr val="999999"/>
                </a:solidFill>
                <a:latin typeface="Helvetica Neue"/>
                <a:ea typeface="Helvetica Neue"/>
                <a:cs typeface="Helvetica Neue"/>
                <a:sym typeface="Helvetica Neue"/>
              </a:rPr>
              <a:t>Vous pouvez accéder à Cleemy depuis :</a:t>
            </a:r>
            <a:endParaRPr sz="1600">
              <a:solidFill>
                <a:srgbClr val="999999"/>
              </a:solidFill>
              <a:latin typeface="Helvetica Neue"/>
              <a:ea typeface="Helvetica Neue"/>
              <a:cs typeface="Helvetica Neue"/>
              <a:sym typeface="Helvetica Neue"/>
            </a:endParaRPr>
          </a:p>
        </p:txBody>
      </p:sp>
      <p:sp>
        <p:nvSpPr>
          <p:cNvPr id="83" name="Google Shape;83;p12"/>
          <p:cNvSpPr txBox="1"/>
          <p:nvPr/>
        </p:nvSpPr>
        <p:spPr>
          <a:xfrm>
            <a:off x="2510711" y="4126699"/>
            <a:ext cx="2698400" cy="376400"/>
          </a:xfrm>
          <a:prstGeom prst="rect">
            <a:avLst/>
          </a:prstGeom>
          <a:noFill/>
          <a:ln>
            <a:noFill/>
          </a:ln>
        </p:spPr>
        <p:txBody>
          <a:bodyPr spcFirstLastPara="1" wrap="square" lIns="121900" tIns="60933" rIns="121900" bIns="60933" anchor="t" anchorCtr="0">
            <a:noAutofit/>
          </a:bodyPr>
          <a:lstStyle/>
          <a:p>
            <a:pPr algn="ctr">
              <a:buClr>
                <a:srgbClr val="000000"/>
              </a:buClr>
              <a:buSzPts val="2000"/>
            </a:pPr>
            <a:r>
              <a:rPr lang="fr-FR" sz="1600">
                <a:solidFill>
                  <a:srgbClr val="666666"/>
                </a:solidFill>
                <a:latin typeface="Helvetica Neue Light"/>
                <a:ea typeface="Helvetica Neue Light"/>
                <a:cs typeface="Helvetica Neue Light"/>
                <a:sym typeface="Helvetica Neue Light"/>
              </a:rPr>
              <a:t>votre ordinateur</a:t>
            </a:r>
            <a:endParaRPr sz="1600">
              <a:solidFill>
                <a:srgbClr val="666666"/>
              </a:solidFill>
              <a:latin typeface="Helvetica Neue Light"/>
              <a:ea typeface="Helvetica Neue Light"/>
              <a:cs typeface="Helvetica Neue Light"/>
              <a:sym typeface="Helvetica Neue Light"/>
            </a:endParaRPr>
          </a:p>
        </p:txBody>
      </p:sp>
      <p:sp>
        <p:nvSpPr>
          <p:cNvPr id="84" name="Google Shape;84;p12"/>
          <p:cNvSpPr txBox="1"/>
          <p:nvPr/>
        </p:nvSpPr>
        <p:spPr>
          <a:xfrm>
            <a:off x="6806693" y="4066933"/>
            <a:ext cx="2929600" cy="376400"/>
          </a:xfrm>
          <a:prstGeom prst="rect">
            <a:avLst/>
          </a:prstGeom>
          <a:noFill/>
          <a:ln>
            <a:noFill/>
          </a:ln>
        </p:spPr>
        <p:txBody>
          <a:bodyPr spcFirstLastPara="1" wrap="square" lIns="121900" tIns="60933" rIns="121900" bIns="60933" anchor="t" anchorCtr="0">
            <a:noAutofit/>
          </a:bodyPr>
          <a:lstStyle/>
          <a:p>
            <a:pPr algn="ctr">
              <a:buClr>
                <a:srgbClr val="000000"/>
              </a:buClr>
              <a:buSzPts val="2000"/>
            </a:pPr>
            <a:r>
              <a:rPr lang="fr-FR" sz="1600">
                <a:solidFill>
                  <a:srgbClr val="666666"/>
                </a:solidFill>
                <a:latin typeface="Helvetica Neue Light"/>
                <a:ea typeface="Helvetica Neue Light"/>
                <a:cs typeface="Helvetica Neue Light"/>
                <a:sym typeface="Helvetica Neue Light"/>
              </a:rPr>
              <a:t>votre smartphone ou tablette</a:t>
            </a:r>
            <a:endParaRPr sz="1600">
              <a:solidFill>
                <a:srgbClr val="666666"/>
              </a:solidFill>
              <a:latin typeface="Helvetica Neue Light"/>
              <a:ea typeface="Helvetica Neue Light"/>
              <a:cs typeface="Helvetica Neue Light"/>
              <a:sym typeface="Helvetica Neue Light"/>
            </a:endParaRPr>
          </a:p>
          <a:p>
            <a:pPr algn="ctr">
              <a:buClr>
                <a:srgbClr val="000000"/>
              </a:buClr>
              <a:buSzPts val="2000"/>
            </a:pPr>
            <a:r>
              <a:rPr lang="fr-FR" sz="1200" u="sng">
                <a:solidFill>
                  <a:srgbClr val="666666"/>
                </a:solidFill>
                <a:latin typeface="Helvetica Neue Light"/>
                <a:ea typeface="Helvetica Neue Light"/>
                <a:cs typeface="Helvetica Neue Light"/>
                <a:sym typeface="Helvetica Neue Light"/>
                <a:hlinkClick r:id="" action="ppaction://noaction">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(Voir slide 14) </a:t>
            </a:r>
            <a:endParaRPr sz="1200">
              <a:solidFill>
                <a:srgbClr val="666666"/>
              </a:solidFill>
              <a:latin typeface="Helvetica Neue Light"/>
              <a:ea typeface="Helvetica Neue Light"/>
              <a:cs typeface="Helvetica Neue Light"/>
              <a:sym typeface="Helvetica Neue Light"/>
            </a:endParaRPr>
          </a:p>
        </p:txBody>
      </p:sp>
      <p:pic>
        <p:nvPicPr>
          <p:cNvPr id="85" name="Google Shape;85;p12">
            <a:hlinkClick r:id="rId3"/>
          </p:cNvPr>
          <p:cNvPicPr preferRelativeResize="0"/>
          <p:nvPr/>
        </p:nvPicPr>
        <p:blipFill rotWithShape="1">
          <a:blip r:embed="rId4">
            <a:alphaModFix/>
          </a:blip>
          <a:srcRect/>
          <a:stretch/>
        </p:blipFill>
        <p:spPr>
          <a:xfrm>
            <a:off x="7072177" y="5352138"/>
            <a:ext cx="999808" cy="345321"/>
          </a:xfrm>
          <a:prstGeom prst="rect">
            <a:avLst/>
          </a:prstGeom>
          <a:noFill/>
          <a:ln>
            <a:noFill/>
          </a:ln>
        </p:spPr>
      </p:pic>
      <p:pic>
        <p:nvPicPr>
          <p:cNvPr id="86" name="Google Shape;86;p12">
            <a:hlinkClick r:id="rId5"/>
          </p:cNvPr>
          <p:cNvPicPr preferRelativeResize="0"/>
          <p:nvPr/>
        </p:nvPicPr>
        <p:blipFill rotWithShape="1">
          <a:blip r:embed="rId6">
            <a:alphaModFix/>
          </a:blip>
          <a:srcRect/>
          <a:stretch/>
        </p:blipFill>
        <p:spPr>
          <a:xfrm>
            <a:off x="8204832" y="5262170"/>
            <a:ext cx="1357229" cy="525233"/>
          </a:xfrm>
          <a:prstGeom prst="rect">
            <a:avLst/>
          </a:prstGeom>
          <a:noFill/>
          <a:ln>
            <a:noFill/>
          </a:ln>
        </p:spPr>
      </p:pic>
      <p:pic>
        <p:nvPicPr>
          <p:cNvPr id="87" name="Google Shape;87;p12"/>
          <p:cNvPicPr preferRelativeResize="0"/>
          <p:nvPr/>
        </p:nvPicPr>
        <p:blipFill rotWithShape="1">
          <a:blip r:embed="rId7">
            <a:alphaModFix/>
          </a:blip>
          <a:srcRect/>
          <a:stretch/>
        </p:blipFill>
        <p:spPr>
          <a:xfrm>
            <a:off x="7937417" y="2602124"/>
            <a:ext cx="619856" cy="1288971"/>
          </a:xfrm>
          <a:prstGeom prst="rect">
            <a:avLst/>
          </a:prstGeom>
          <a:noFill/>
          <a:ln>
            <a:noFill/>
          </a:ln>
        </p:spPr>
      </p:pic>
      <p:pic>
        <p:nvPicPr>
          <p:cNvPr id="88" name="Google Shape;88;p12"/>
          <p:cNvPicPr preferRelativeResize="0"/>
          <p:nvPr/>
        </p:nvPicPr>
        <p:blipFill rotWithShape="1">
          <a:blip r:embed="rId8">
            <a:alphaModFix/>
          </a:blip>
          <a:srcRect/>
          <a:stretch/>
        </p:blipFill>
        <p:spPr>
          <a:xfrm>
            <a:off x="2695084" y="2682004"/>
            <a:ext cx="2329709" cy="1288971"/>
          </a:xfrm>
          <a:prstGeom prst="rect">
            <a:avLst/>
          </a:prstGeom>
          <a:noFill/>
          <a:ln>
            <a:noFill/>
          </a:ln>
        </p:spPr>
      </p:pic>
      <p:sp>
        <p:nvSpPr>
          <p:cNvPr id="89" name="Google Shape;89;p12"/>
          <p:cNvSpPr txBox="1"/>
          <p:nvPr/>
        </p:nvSpPr>
        <p:spPr>
          <a:xfrm>
            <a:off x="1527533" y="5237817"/>
            <a:ext cx="4834400" cy="940400"/>
          </a:xfrm>
          <a:prstGeom prst="rect">
            <a:avLst/>
          </a:prstGeom>
          <a:noFill/>
          <a:ln>
            <a:noFill/>
          </a:ln>
        </p:spPr>
        <p:txBody>
          <a:bodyPr spcFirstLastPara="1" wrap="square" lIns="121900" tIns="121900" rIns="121900" bIns="121900" anchor="t" anchorCtr="0">
            <a:noAutofit/>
          </a:bodyPr>
          <a:lstStyle/>
          <a:p>
            <a:pPr algn="ctr">
              <a:buClr>
                <a:srgbClr val="000000"/>
              </a:buClr>
              <a:buSzPts val="900"/>
            </a:pPr>
            <a:r>
              <a:rPr lang="fr-FR" sz="1200">
                <a:solidFill>
                  <a:srgbClr val="595959"/>
                </a:solidFill>
                <a:latin typeface="Helvetica Neue Light"/>
                <a:ea typeface="Helvetica Neue Light"/>
                <a:cs typeface="Helvetica Neue Light"/>
                <a:sym typeface="Helvetica Neue Light"/>
              </a:rPr>
              <a:t>L’URL est de la forme</a:t>
            </a:r>
            <a:endParaRPr sz="1200">
              <a:solidFill>
                <a:schemeClr val="dk1"/>
              </a:solidFill>
              <a:latin typeface="Helvetica Neue Light"/>
              <a:ea typeface="Helvetica Neue Light"/>
              <a:cs typeface="Helvetica Neue Light"/>
              <a:sym typeface="Helvetica Neue Light"/>
            </a:endParaRPr>
          </a:p>
          <a:p>
            <a:pPr algn="ctr">
              <a:buClr>
                <a:srgbClr val="000000"/>
              </a:buClr>
              <a:buSzPts val="900"/>
            </a:pPr>
            <a:r>
              <a:rPr lang="fr-FR" sz="1200">
                <a:solidFill>
                  <a:srgbClr val="595959"/>
                </a:solidFill>
                <a:latin typeface="Helvetica Neue Light"/>
                <a:ea typeface="Helvetica Neue Light"/>
                <a:cs typeface="Helvetica Neue Light"/>
                <a:sym typeface="Helvetica Neue Light"/>
              </a:rPr>
              <a:t>https:/[masociété].ilucca.net</a:t>
            </a:r>
            <a:endParaRPr sz="1200">
              <a:solidFill>
                <a:schemeClr val="dk1"/>
              </a:solidFill>
              <a:latin typeface="Helvetica Neue Light"/>
              <a:ea typeface="Helvetica Neue Light"/>
              <a:cs typeface="Helvetica Neue Light"/>
              <a:sym typeface="Helvetica Neue Light"/>
            </a:endParaRPr>
          </a:p>
          <a:p>
            <a:pPr algn="ctr">
              <a:buClr>
                <a:srgbClr val="000000"/>
              </a:buClr>
              <a:buSzPts val="900"/>
            </a:pPr>
            <a:r>
              <a:rPr lang="fr-FR" sz="1200">
                <a:solidFill>
                  <a:srgbClr val="595959"/>
                </a:solidFill>
                <a:latin typeface="Helvetica Neue Light"/>
                <a:ea typeface="Helvetica Neue Light"/>
                <a:cs typeface="Helvetica Neue Light"/>
                <a:sym typeface="Helvetica Neue Light"/>
              </a:rPr>
              <a:t/>
            </a:r>
            <a:br>
              <a:rPr lang="fr-FR" sz="1200">
                <a:solidFill>
                  <a:srgbClr val="595959"/>
                </a:solidFill>
                <a:latin typeface="Helvetica Neue Light"/>
                <a:ea typeface="Helvetica Neue Light"/>
                <a:cs typeface="Helvetica Neue Light"/>
                <a:sym typeface="Helvetica Neue Light"/>
              </a:rPr>
            </a:br>
            <a:r>
              <a:rPr lang="fr-FR" sz="1200">
                <a:solidFill>
                  <a:srgbClr val="595959"/>
                </a:solidFill>
                <a:latin typeface="Helvetica Neue Light"/>
                <a:ea typeface="Helvetica Neue Light"/>
                <a:cs typeface="Helvetica Neue Light"/>
                <a:sym typeface="Helvetica Neue Light"/>
              </a:rPr>
              <a:t>(demandez à votre administrateur si vous ne connaissez pas l’URL)</a:t>
            </a:r>
            <a:endParaRPr sz="1200">
              <a:solidFill>
                <a:srgbClr val="595959"/>
              </a:solidFill>
              <a:latin typeface="Helvetica Neue Light"/>
              <a:ea typeface="Helvetica Neue Light"/>
              <a:cs typeface="Helvetica Neue Light"/>
              <a:sym typeface="Helvetica Neue Light"/>
            </a:endParaRPr>
          </a:p>
        </p:txBody>
      </p:sp>
      <p:sp>
        <p:nvSpPr>
          <p:cNvPr id="90" name="Google Shape;90;p12"/>
          <p:cNvSpPr txBox="1">
            <a:spLocks noGrp="1"/>
          </p:cNvSpPr>
          <p:nvPr>
            <p:ph type="title" idx="4294967295"/>
          </p:nvPr>
        </p:nvSpPr>
        <p:spPr>
          <a:xfrm>
            <a:off x="0" y="504467"/>
            <a:ext cx="12192000" cy="432000"/>
          </a:xfrm>
          <a:prstGeom prst="rect">
            <a:avLst/>
          </a:prstGeom>
          <a:noFill/>
          <a:ln>
            <a:noFill/>
          </a:ln>
        </p:spPr>
        <p:txBody>
          <a:bodyPr spcFirstLastPara="1" vert="horz" wrap="square" lIns="121900" tIns="60933" rIns="121900" bIns="60933" rtlCol="0" anchor="ctr" anchorCtr="0">
            <a:noAutofit/>
          </a:bodyPr>
          <a:lstStyle/>
          <a:p>
            <a:pPr algn="ctr">
              <a:lnSpc>
                <a:spcPct val="100000"/>
              </a:lnSpc>
              <a:spcBef>
                <a:spcPts val="0"/>
              </a:spcBef>
              <a:buClr>
                <a:schemeClr val="lt1"/>
              </a:buClr>
              <a:buSzPts val="1400"/>
            </a:pPr>
            <a:r>
              <a:rPr lang="fr-FR" sz="1867">
                <a:solidFill>
                  <a:srgbClr val="5FC871"/>
                </a:solidFill>
                <a:latin typeface="Helvetica Neue"/>
                <a:ea typeface="Helvetica Neue"/>
                <a:cs typeface="Helvetica Neue"/>
                <a:sym typeface="Helvetica Neue"/>
              </a:rPr>
              <a:t>ACCÈS WEB ET MOBILE</a:t>
            </a:r>
            <a:endParaRPr sz="1867">
              <a:solidFill>
                <a:srgbClr val="5FC87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829339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1"/>
          <p:cNvSpPr txBox="1"/>
          <p:nvPr/>
        </p:nvSpPr>
        <p:spPr>
          <a:xfrm>
            <a:off x="8737600" y="2847151"/>
            <a:ext cx="3098800" cy="928000"/>
          </a:xfrm>
          <a:prstGeom prst="rect">
            <a:avLst/>
          </a:prstGeom>
          <a:noFill/>
          <a:ln>
            <a:noFill/>
          </a:ln>
        </p:spPr>
        <p:txBody>
          <a:bodyPr spcFirstLastPara="1" wrap="square" lIns="121900" tIns="144000" rIns="121900" bIns="121900" anchor="t" anchorCtr="0">
            <a:noAutofit/>
          </a:bodyPr>
          <a:lstStyle/>
          <a:p>
            <a:pPr>
              <a:buClr>
                <a:srgbClr val="000000"/>
              </a:buClr>
              <a:buSzPts val="1000"/>
            </a:pPr>
            <a:r>
              <a:rPr lang="fr-FR" sz="1333">
                <a:solidFill>
                  <a:srgbClr val="FFFFFF"/>
                </a:solidFill>
              </a:rPr>
              <a:t>En accès direct, lorsque votre espace ne contient pas de dépense.</a:t>
            </a:r>
            <a:endParaRPr sz="1333">
              <a:solidFill>
                <a:srgbClr val="FFFFFF"/>
              </a:solidFill>
              <a:latin typeface="Arial"/>
              <a:ea typeface="Arial"/>
              <a:cs typeface="Arial"/>
              <a:sym typeface="Arial"/>
            </a:endParaRPr>
          </a:p>
          <a:p>
            <a:pPr>
              <a:buClr>
                <a:srgbClr val="000000"/>
              </a:buClr>
              <a:buSzPts val="1000"/>
            </a:pPr>
            <a:endParaRPr sz="1333">
              <a:solidFill>
                <a:srgbClr val="FFFFFF"/>
              </a:solidFill>
              <a:latin typeface="Arial"/>
              <a:ea typeface="Arial"/>
              <a:cs typeface="Arial"/>
              <a:sym typeface="Arial"/>
            </a:endParaRPr>
          </a:p>
        </p:txBody>
      </p:sp>
      <p:sp>
        <p:nvSpPr>
          <p:cNvPr id="230" name="Google Shape;230;p21"/>
          <p:cNvSpPr txBox="1"/>
          <p:nvPr/>
        </p:nvSpPr>
        <p:spPr>
          <a:xfrm>
            <a:off x="8667567" y="1086783"/>
            <a:ext cx="3098800" cy="464800"/>
          </a:xfrm>
          <a:prstGeom prst="rect">
            <a:avLst/>
          </a:prstGeom>
          <a:noFill/>
          <a:ln>
            <a:noFill/>
          </a:ln>
        </p:spPr>
        <p:txBody>
          <a:bodyPr spcFirstLastPara="1" wrap="square" lIns="121900" tIns="144000" rIns="121900" bIns="121900" anchor="t" anchorCtr="0">
            <a:noAutofit/>
          </a:bodyPr>
          <a:lstStyle/>
          <a:p>
            <a:pPr>
              <a:buClr>
                <a:schemeClr val="dk1"/>
              </a:buClr>
              <a:buSzPts val="1000"/>
            </a:pPr>
            <a:r>
              <a:rPr lang="fr-FR" sz="1333">
                <a:solidFill>
                  <a:schemeClr val="lt1"/>
                </a:solidFill>
              </a:rPr>
              <a:t>Retrouvez les règles appliquées par votre société en matière de gestion des notes de frais:</a:t>
            </a:r>
            <a:endParaRPr sz="1333">
              <a:solidFill>
                <a:srgbClr val="FFFFFF"/>
              </a:solidFill>
              <a:latin typeface="Arial"/>
              <a:ea typeface="Arial"/>
              <a:cs typeface="Arial"/>
              <a:sym typeface="Arial"/>
            </a:endParaRPr>
          </a:p>
        </p:txBody>
      </p:sp>
      <p:grpSp>
        <p:nvGrpSpPr>
          <p:cNvPr id="231" name="Google Shape;231;p21"/>
          <p:cNvGrpSpPr/>
          <p:nvPr/>
        </p:nvGrpSpPr>
        <p:grpSpPr>
          <a:xfrm>
            <a:off x="8737608" y="2319167"/>
            <a:ext cx="528000" cy="528000"/>
            <a:chOff x="3206306" y="3934275"/>
            <a:chExt cx="396000" cy="396000"/>
          </a:xfrm>
        </p:grpSpPr>
        <p:sp>
          <p:nvSpPr>
            <p:cNvPr id="232" name="Google Shape;232;p21"/>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33" name="Google Shape;233;p21"/>
            <p:cNvSpPr txBox="1"/>
            <p:nvPr/>
          </p:nvSpPr>
          <p:spPr>
            <a:xfrm>
              <a:off x="3241550" y="3937850"/>
              <a:ext cx="325500" cy="260400"/>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fr-FR" sz="1867" b="1">
                  <a:solidFill>
                    <a:srgbClr val="FFFFFF"/>
                  </a:solidFill>
                  <a:latin typeface="Arial"/>
                  <a:ea typeface="Arial"/>
                  <a:cs typeface="Arial"/>
                  <a:sym typeface="Arial"/>
                </a:rPr>
                <a:t>1</a:t>
              </a:r>
              <a:endParaRPr sz="1867">
                <a:solidFill>
                  <a:srgbClr val="000000"/>
                </a:solidFill>
                <a:latin typeface="Arial"/>
                <a:ea typeface="Arial"/>
                <a:cs typeface="Arial"/>
                <a:sym typeface="Arial"/>
              </a:endParaRPr>
            </a:p>
          </p:txBody>
        </p:sp>
      </p:grpSp>
      <p:grpSp>
        <p:nvGrpSpPr>
          <p:cNvPr id="234" name="Google Shape;234;p21"/>
          <p:cNvGrpSpPr/>
          <p:nvPr/>
        </p:nvGrpSpPr>
        <p:grpSpPr>
          <a:xfrm>
            <a:off x="8737608" y="3822488"/>
            <a:ext cx="528000" cy="528000"/>
            <a:chOff x="3206306" y="3934275"/>
            <a:chExt cx="396000" cy="396000"/>
          </a:xfrm>
        </p:grpSpPr>
        <p:sp>
          <p:nvSpPr>
            <p:cNvPr id="235" name="Google Shape;235;p21"/>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36" name="Google Shape;236;p21"/>
            <p:cNvSpPr txBox="1"/>
            <p:nvPr/>
          </p:nvSpPr>
          <p:spPr>
            <a:xfrm>
              <a:off x="3241550" y="3937850"/>
              <a:ext cx="325500" cy="260400"/>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fr-FR" sz="1867" b="1">
                  <a:solidFill>
                    <a:srgbClr val="FFFFFF"/>
                  </a:solidFill>
                  <a:latin typeface="Arial"/>
                  <a:ea typeface="Arial"/>
                  <a:cs typeface="Arial"/>
                  <a:sym typeface="Arial"/>
                </a:rPr>
                <a:t>2</a:t>
              </a:r>
              <a:endParaRPr sz="1867">
                <a:solidFill>
                  <a:srgbClr val="000000"/>
                </a:solidFill>
                <a:latin typeface="Arial"/>
                <a:ea typeface="Arial"/>
                <a:cs typeface="Arial"/>
                <a:sym typeface="Arial"/>
              </a:endParaRPr>
            </a:p>
          </p:txBody>
        </p:sp>
      </p:grpSp>
      <p:sp>
        <p:nvSpPr>
          <p:cNvPr id="237" name="Google Shape;237;p21"/>
          <p:cNvSpPr txBox="1">
            <a:spLocks noGrp="1"/>
          </p:cNvSpPr>
          <p:nvPr>
            <p:ph type="sldNum" idx="12"/>
          </p:nvPr>
        </p:nvSpPr>
        <p:spPr>
          <a:xfrm>
            <a:off x="8737600" y="6356351"/>
            <a:ext cx="2844800" cy="365200"/>
          </a:xfrm>
          <a:prstGeom prst="rect">
            <a:avLst/>
          </a:prstGeom>
          <a:noFill/>
          <a:ln>
            <a:noFill/>
          </a:ln>
        </p:spPr>
        <p:txBody>
          <a:bodyPr spcFirstLastPara="1" vert="horz" wrap="square" lIns="121900" tIns="60933" rIns="121900" bIns="60933" rtlCol="0" anchor="ctr" anchorCtr="0">
            <a:noAutofit/>
          </a:bodyPr>
          <a:lstStyle/>
          <a:p>
            <a:fld id="{00000000-1234-1234-1234-123412341234}" type="slidenum">
              <a:rPr lang="fr-FR">
                <a:solidFill>
                  <a:srgbClr val="FFFFFF"/>
                </a:solidFill>
              </a:rPr>
              <a:pPr/>
              <a:t>10</a:t>
            </a:fld>
            <a:endParaRPr>
              <a:solidFill>
                <a:srgbClr val="FFFFFF"/>
              </a:solidFill>
            </a:endParaRPr>
          </a:p>
        </p:txBody>
      </p:sp>
      <p:sp>
        <p:nvSpPr>
          <p:cNvPr id="238" name="Google Shape;238;p21"/>
          <p:cNvSpPr txBox="1">
            <a:spLocks noGrp="1"/>
          </p:cNvSpPr>
          <p:nvPr>
            <p:ph type="title" idx="4294967295"/>
          </p:nvPr>
        </p:nvSpPr>
        <p:spPr>
          <a:xfrm>
            <a:off x="0" y="504467"/>
            <a:ext cx="8176800" cy="765200"/>
          </a:xfrm>
          <a:prstGeom prst="rect">
            <a:avLst/>
          </a:prstGeom>
          <a:noFill/>
          <a:ln>
            <a:noFill/>
          </a:ln>
        </p:spPr>
        <p:txBody>
          <a:bodyPr spcFirstLastPara="1" vert="horz" wrap="square" lIns="121900" tIns="60933" rIns="121900" bIns="60933" rtlCol="0" anchor="t" anchorCtr="0">
            <a:noAutofit/>
          </a:bodyPr>
          <a:lstStyle/>
          <a:p>
            <a:pPr algn="ctr">
              <a:lnSpc>
                <a:spcPct val="100000"/>
              </a:lnSpc>
              <a:spcBef>
                <a:spcPts val="0"/>
              </a:spcBef>
              <a:buClr>
                <a:schemeClr val="lt1"/>
              </a:buClr>
              <a:buSzPts val="1400"/>
            </a:pPr>
            <a:r>
              <a:rPr lang="fr-FR" sz="1867">
                <a:solidFill>
                  <a:srgbClr val="5FC871"/>
                </a:solidFill>
              </a:rPr>
              <a:t>ONGLET DÉPENSES</a:t>
            </a:r>
            <a:endParaRPr sz="1867">
              <a:solidFill>
                <a:srgbClr val="5FC871"/>
              </a:solidFill>
            </a:endParaRPr>
          </a:p>
          <a:p>
            <a:pPr algn="ctr">
              <a:lnSpc>
                <a:spcPct val="100000"/>
              </a:lnSpc>
              <a:spcBef>
                <a:spcPts val="0"/>
              </a:spcBef>
              <a:buClr>
                <a:schemeClr val="lt1"/>
              </a:buClr>
              <a:buSzPts val="1400"/>
            </a:pPr>
            <a:r>
              <a:rPr lang="fr-FR" sz="1333">
                <a:solidFill>
                  <a:srgbClr val="999999"/>
                </a:solidFill>
              </a:rPr>
              <a:t>POLITIQUE DE FRAIS</a:t>
            </a:r>
            <a:endParaRPr sz="1333" b="1">
              <a:solidFill>
                <a:srgbClr val="999999"/>
              </a:solidFill>
            </a:endParaRPr>
          </a:p>
        </p:txBody>
      </p:sp>
      <p:sp>
        <p:nvSpPr>
          <p:cNvPr id="239" name="Google Shape;239;p21"/>
          <p:cNvSpPr txBox="1"/>
          <p:nvPr/>
        </p:nvSpPr>
        <p:spPr>
          <a:xfrm>
            <a:off x="8737600" y="4397817"/>
            <a:ext cx="3098800" cy="928000"/>
          </a:xfrm>
          <a:prstGeom prst="rect">
            <a:avLst/>
          </a:prstGeom>
          <a:noFill/>
          <a:ln>
            <a:noFill/>
          </a:ln>
        </p:spPr>
        <p:txBody>
          <a:bodyPr spcFirstLastPara="1" wrap="square" lIns="121900" tIns="144000" rIns="121900" bIns="121900" anchor="t" anchorCtr="0">
            <a:noAutofit/>
          </a:bodyPr>
          <a:lstStyle/>
          <a:p>
            <a:pPr>
              <a:buClr>
                <a:srgbClr val="000000"/>
              </a:buClr>
              <a:buSzPts val="1000"/>
            </a:pPr>
            <a:r>
              <a:rPr lang="fr-FR" sz="1333">
                <a:solidFill>
                  <a:srgbClr val="FFFFFF"/>
                </a:solidFill>
                <a:uFill>
                  <a:noFill/>
                </a:u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À</a:t>
            </a:r>
            <a:r>
              <a:rPr lang="fr-FR" sz="1333">
                <a:solidFill>
                  <a:srgbClr val="FFFFFF"/>
                </a:solidFill>
              </a:rPr>
              <a:t> tout moment, dans les options avancées.</a:t>
            </a:r>
            <a:endParaRPr sz="1333">
              <a:solidFill>
                <a:srgbClr val="FFFFFF"/>
              </a:solidFill>
              <a:latin typeface="Arial"/>
              <a:ea typeface="Arial"/>
              <a:cs typeface="Arial"/>
              <a:sym typeface="Arial"/>
            </a:endParaRPr>
          </a:p>
          <a:p>
            <a:pPr>
              <a:buClr>
                <a:srgbClr val="000000"/>
              </a:buClr>
              <a:buSzPts val="1000"/>
            </a:pPr>
            <a:endParaRPr sz="1333">
              <a:solidFill>
                <a:srgbClr val="FFFFFF"/>
              </a:solidFill>
              <a:latin typeface="Arial"/>
              <a:ea typeface="Arial"/>
              <a:cs typeface="Arial"/>
              <a:sym typeface="Arial"/>
            </a:endParaRPr>
          </a:p>
        </p:txBody>
      </p:sp>
      <p:pic>
        <p:nvPicPr>
          <p:cNvPr id="240" name="Google Shape;240;p21"/>
          <p:cNvPicPr preferRelativeResize="0"/>
          <p:nvPr/>
        </p:nvPicPr>
        <p:blipFill>
          <a:blip r:embed="rId4">
            <a:alphaModFix/>
          </a:blip>
          <a:stretch>
            <a:fillRect/>
          </a:stretch>
        </p:blipFill>
        <p:spPr>
          <a:xfrm>
            <a:off x="23667" y="1914367"/>
            <a:ext cx="8080264" cy="3558832"/>
          </a:xfrm>
          <a:prstGeom prst="rect">
            <a:avLst/>
          </a:prstGeom>
          <a:noFill/>
          <a:ln>
            <a:noFill/>
          </a:ln>
          <a:effectLst>
            <a:outerShdw blurRad="357188" dist="19050" dir="5400000" algn="bl" rotWithShape="0">
              <a:srgbClr val="20124D">
                <a:alpha val="13730"/>
              </a:srgbClr>
            </a:outerShdw>
          </a:effectLst>
        </p:spPr>
      </p:pic>
      <p:pic>
        <p:nvPicPr>
          <p:cNvPr id="241" name="Google Shape;241;p21"/>
          <p:cNvPicPr preferRelativeResize="0"/>
          <p:nvPr/>
        </p:nvPicPr>
        <p:blipFill rotWithShape="1">
          <a:blip r:embed="rId5">
            <a:alphaModFix/>
          </a:blip>
          <a:srcRect l="41182" t="39056" r="5458" b="7782"/>
          <a:stretch/>
        </p:blipFill>
        <p:spPr>
          <a:xfrm>
            <a:off x="6283500" y="2319167"/>
            <a:ext cx="1734171" cy="765200"/>
          </a:xfrm>
          <a:prstGeom prst="rect">
            <a:avLst/>
          </a:prstGeom>
          <a:noFill/>
          <a:ln>
            <a:noFill/>
          </a:ln>
          <a:effectLst>
            <a:outerShdw blurRad="357188" dist="19050" dir="5400000" algn="bl" rotWithShape="0">
              <a:srgbClr val="20124D">
                <a:alpha val="13730"/>
              </a:srgbClr>
            </a:outerShdw>
          </a:effectLst>
        </p:spPr>
      </p:pic>
      <p:grpSp>
        <p:nvGrpSpPr>
          <p:cNvPr id="242" name="Google Shape;242;p21"/>
          <p:cNvGrpSpPr/>
          <p:nvPr/>
        </p:nvGrpSpPr>
        <p:grpSpPr>
          <a:xfrm rot="-5400000">
            <a:off x="3852465" y="3840811"/>
            <a:ext cx="519200" cy="519200"/>
            <a:chOff x="3209699" y="3934175"/>
            <a:chExt cx="389400" cy="389400"/>
          </a:xfrm>
        </p:grpSpPr>
        <p:sp>
          <p:nvSpPr>
            <p:cNvPr id="243" name="Google Shape;243;p21"/>
            <p:cNvSpPr/>
            <p:nvPr/>
          </p:nvSpPr>
          <p:spPr>
            <a:xfrm rot="8100000">
              <a:off x="3266726" y="3991201"/>
              <a:ext cx="275347" cy="275347"/>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3730"/>
                </a:srgbClr>
              </a:outerShdw>
            </a:effectLst>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44" name="Google Shape;244;p21"/>
            <p:cNvSpPr txBox="1"/>
            <p:nvPr/>
          </p:nvSpPr>
          <p:spPr>
            <a:xfrm rot="5400000">
              <a:off x="3241550" y="4015175"/>
              <a:ext cx="325500" cy="227400"/>
            </a:xfrm>
            <a:prstGeom prst="rect">
              <a:avLst/>
            </a:prstGeom>
            <a:noFill/>
            <a:ln>
              <a:noFill/>
            </a:ln>
            <a:effectLst>
              <a:outerShdw blurRad="28575" dist="9525" dir="5400000" algn="bl" rotWithShape="0">
                <a:srgbClr val="073763">
                  <a:alpha val="13730"/>
                </a:srgbClr>
              </a:outerShdw>
            </a:effectLst>
          </p:spPr>
          <p:txBody>
            <a:bodyPr spcFirstLastPara="1" wrap="square" lIns="121900" tIns="121900" rIns="121900" bIns="121900" anchor="ctr" anchorCtr="0">
              <a:noAutofit/>
            </a:bodyPr>
            <a:lstStyle/>
            <a:p>
              <a:pPr algn="ctr">
                <a:buClr>
                  <a:srgbClr val="000000"/>
                </a:buClr>
                <a:buSzPts val="1400"/>
              </a:pPr>
              <a:r>
                <a:rPr lang="fr-FR" sz="2400" b="1">
                  <a:solidFill>
                    <a:srgbClr val="FFFFFF"/>
                  </a:solidFill>
                </a:rPr>
                <a:t>1</a:t>
              </a:r>
              <a:endParaRPr sz="1867">
                <a:solidFill>
                  <a:srgbClr val="000000"/>
                </a:solidFill>
                <a:latin typeface="Arial"/>
                <a:ea typeface="Arial"/>
                <a:cs typeface="Arial"/>
                <a:sym typeface="Arial"/>
              </a:endParaRPr>
            </a:p>
          </p:txBody>
        </p:sp>
      </p:grpSp>
      <p:grpSp>
        <p:nvGrpSpPr>
          <p:cNvPr id="245" name="Google Shape;245;p21"/>
          <p:cNvGrpSpPr/>
          <p:nvPr/>
        </p:nvGrpSpPr>
        <p:grpSpPr>
          <a:xfrm>
            <a:off x="7513865" y="1551553"/>
            <a:ext cx="519200" cy="519200"/>
            <a:chOff x="3209699" y="3934175"/>
            <a:chExt cx="389400" cy="389400"/>
          </a:xfrm>
        </p:grpSpPr>
        <p:sp>
          <p:nvSpPr>
            <p:cNvPr id="246" name="Google Shape;246;p21"/>
            <p:cNvSpPr/>
            <p:nvPr/>
          </p:nvSpPr>
          <p:spPr>
            <a:xfrm rot="8100000">
              <a:off x="3266726" y="3991201"/>
              <a:ext cx="275347" cy="275347"/>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3730"/>
                </a:srgbClr>
              </a:outerShdw>
            </a:effectLst>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47" name="Google Shape;247;p21"/>
            <p:cNvSpPr txBox="1"/>
            <p:nvPr/>
          </p:nvSpPr>
          <p:spPr>
            <a:xfrm>
              <a:off x="3241550" y="4015175"/>
              <a:ext cx="325500" cy="227400"/>
            </a:xfrm>
            <a:prstGeom prst="rect">
              <a:avLst/>
            </a:prstGeom>
            <a:noFill/>
            <a:ln>
              <a:noFill/>
            </a:ln>
            <a:effectLst>
              <a:outerShdw blurRad="28575" dist="9525" dir="5400000" algn="bl" rotWithShape="0">
                <a:srgbClr val="073763">
                  <a:alpha val="13730"/>
                </a:srgbClr>
              </a:outerShdw>
            </a:effectLst>
          </p:spPr>
          <p:txBody>
            <a:bodyPr spcFirstLastPara="1" wrap="square" lIns="121900" tIns="121900" rIns="121900" bIns="121900" anchor="ctr" anchorCtr="0">
              <a:noAutofit/>
            </a:bodyPr>
            <a:lstStyle/>
            <a:p>
              <a:pPr algn="ctr">
                <a:buClr>
                  <a:srgbClr val="000000"/>
                </a:buClr>
                <a:buSzPts val="1400"/>
              </a:pPr>
              <a:r>
                <a:rPr lang="fr-FR" sz="2400" b="1">
                  <a:solidFill>
                    <a:srgbClr val="FFFFFF"/>
                  </a:solidFill>
                </a:rPr>
                <a:t>2</a:t>
              </a:r>
              <a:endParaRPr sz="1867">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2939927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22"/>
          <p:cNvPicPr preferRelativeResize="0"/>
          <p:nvPr/>
        </p:nvPicPr>
        <p:blipFill>
          <a:blip r:embed="rId3">
            <a:alphaModFix/>
          </a:blip>
          <a:stretch>
            <a:fillRect/>
          </a:stretch>
        </p:blipFill>
        <p:spPr>
          <a:xfrm>
            <a:off x="278967" y="2314267"/>
            <a:ext cx="7618869" cy="3630533"/>
          </a:xfrm>
          <a:prstGeom prst="rect">
            <a:avLst/>
          </a:prstGeom>
          <a:noFill/>
          <a:ln>
            <a:noFill/>
          </a:ln>
          <a:effectLst>
            <a:outerShdw blurRad="357188" dist="19050" dir="5400000" algn="bl" rotWithShape="0">
              <a:srgbClr val="20124D">
                <a:alpha val="13730"/>
              </a:srgbClr>
            </a:outerShdw>
          </a:effectLst>
        </p:spPr>
      </p:pic>
      <p:sp>
        <p:nvSpPr>
          <p:cNvPr id="253" name="Google Shape;253;p22"/>
          <p:cNvSpPr txBox="1"/>
          <p:nvPr/>
        </p:nvSpPr>
        <p:spPr>
          <a:xfrm>
            <a:off x="891367" y="4118333"/>
            <a:ext cx="434000" cy="347200"/>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fr-FR" sz="2400" b="1">
                <a:solidFill>
                  <a:srgbClr val="FFFFFF"/>
                </a:solidFill>
                <a:latin typeface="Helvetica Neue"/>
                <a:ea typeface="Helvetica Neue"/>
                <a:cs typeface="Helvetica Neue"/>
                <a:sym typeface="Helvetica Neue"/>
              </a:rPr>
              <a:t>2</a:t>
            </a:r>
            <a:endParaRPr sz="1867">
              <a:solidFill>
                <a:srgbClr val="000000"/>
              </a:solidFill>
              <a:latin typeface="Arial"/>
              <a:ea typeface="Arial"/>
              <a:cs typeface="Arial"/>
              <a:sym typeface="Arial"/>
            </a:endParaRPr>
          </a:p>
        </p:txBody>
      </p:sp>
      <p:sp>
        <p:nvSpPr>
          <p:cNvPr id="254" name="Google Shape;254;p22"/>
          <p:cNvSpPr/>
          <p:nvPr/>
        </p:nvSpPr>
        <p:spPr>
          <a:xfrm rot="-2700000">
            <a:off x="356299" y="5494124"/>
            <a:ext cx="373352" cy="373352"/>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pic>
        <p:nvPicPr>
          <p:cNvPr id="255" name="Google Shape;255;p22"/>
          <p:cNvPicPr preferRelativeResize="0"/>
          <p:nvPr/>
        </p:nvPicPr>
        <p:blipFill>
          <a:blip r:embed="rId4">
            <a:alphaModFix/>
          </a:blip>
          <a:stretch>
            <a:fillRect/>
          </a:stretch>
        </p:blipFill>
        <p:spPr>
          <a:xfrm>
            <a:off x="1813267" y="1449800"/>
            <a:ext cx="6023108" cy="765200"/>
          </a:xfrm>
          <a:prstGeom prst="rect">
            <a:avLst/>
          </a:prstGeom>
          <a:noFill/>
          <a:ln>
            <a:noFill/>
          </a:ln>
        </p:spPr>
      </p:pic>
      <p:sp>
        <p:nvSpPr>
          <p:cNvPr id="256" name="Google Shape;256;p22"/>
          <p:cNvSpPr txBox="1">
            <a:spLocks noGrp="1"/>
          </p:cNvSpPr>
          <p:nvPr>
            <p:ph type="sldNum" idx="12"/>
          </p:nvPr>
        </p:nvSpPr>
        <p:spPr>
          <a:xfrm>
            <a:off x="8737600" y="6356351"/>
            <a:ext cx="2844800" cy="365200"/>
          </a:xfrm>
          <a:prstGeom prst="rect">
            <a:avLst/>
          </a:prstGeom>
          <a:noFill/>
          <a:ln>
            <a:noFill/>
          </a:ln>
        </p:spPr>
        <p:txBody>
          <a:bodyPr spcFirstLastPara="1" vert="horz" wrap="square" lIns="121900" tIns="60933" rIns="121900" bIns="60933" rtlCol="0" anchor="ctr" anchorCtr="0">
            <a:noAutofit/>
          </a:bodyPr>
          <a:lstStyle/>
          <a:p>
            <a:fld id="{00000000-1234-1234-1234-123412341234}" type="slidenum">
              <a:rPr lang="fr-FR">
                <a:solidFill>
                  <a:srgbClr val="FFFFFF"/>
                </a:solidFill>
              </a:rPr>
              <a:pPr/>
              <a:t>11</a:t>
            </a:fld>
            <a:endParaRPr>
              <a:solidFill>
                <a:srgbClr val="FFFFFF"/>
              </a:solidFill>
            </a:endParaRPr>
          </a:p>
        </p:txBody>
      </p:sp>
      <p:sp>
        <p:nvSpPr>
          <p:cNvPr id="257" name="Google Shape;257;p22"/>
          <p:cNvSpPr txBox="1"/>
          <p:nvPr/>
        </p:nvSpPr>
        <p:spPr>
          <a:xfrm>
            <a:off x="8667567" y="1164800"/>
            <a:ext cx="3098800" cy="984800"/>
          </a:xfrm>
          <a:prstGeom prst="rect">
            <a:avLst/>
          </a:prstGeom>
          <a:noFill/>
          <a:ln>
            <a:noFill/>
          </a:ln>
        </p:spPr>
        <p:txBody>
          <a:bodyPr spcFirstLastPara="1" wrap="square" lIns="121900" tIns="121900" rIns="121900" bIns="121900" anchor="t" anchorCtr="0">
            <a:noAutofit/>
          </a:bodyPr>
          <a:lstStyle/>
          <a:p>
            <a:pPr>
              <a:buClr>
                <a:schemeClr val="dk1"/>
              </a:buClr>
              <a:buSzPts val="1400"/>
            </a:pPr>
            <a:r>
              <a:rPr lang="fr-FR" sz="1333">
                <a:solidFill>
                  <a:srgbClr val="FFFFFF"/>
                </a:solidFill>
              </a:rPr>
              <a:t>Cliquez sur “Préparer la note de frais” afin de déclarer vos dépenses pour approbation.Toutes les dépenses hors celles “à traiter” (qui ne peuvent être déclarées) seront sélectionnées.</a:t>
            </a:r>
            <a:endParaRPr sz="1333">
              <a:solidFill>
                <a:srgbClr val="FFFFFF"/>
              </a:solidFill>
              <a:latin typeface="Arial"/>
              <a:ea typeface="Arial"/>
              <a:cs typeface="Arial"/>
              <a:sym typeface="Arial"/>
            </a:endParaRPr>
          </a:p>
        </p:txBody>
      </p:sp>
      <p:sp>
        <p:nvSpPr>
          <p:cNvPr id="258" name="Google Shape;258;p22"/>
          <p:cNvSpPr txBox="1">
            <a:spLocks noGrp="1"/>
          </p:cNvSpPr>
          <p:nvPr>
            <p:ph type="title" idx="4294967295"/>
          </p:nvPr>
        </p:nvSpPr>
        <p:spPr>
          <a:xfrm>
            <a:off x="0" y="504467"/>
            <a:ext cx="8176800" cy="765200"/>
          </a:xfrm>
          <a:prstGeom prst="rect">
            <a:avLst/>
          </a:prstGeom>
          <a:noFill/>
          <a:ln>
            <a:noFill/>
          </a:ln>
        </p:spPr>
        <p:txBody>
          <a:bodyPr spcFirstLastPara="1" vert="horz" wrap="square" lIns="121900" tIns="60933" rIns="121900" bIns="60933" rtlCol="0" anchor="t" anchorCtr="0">
            <a:noAutofit/>
          </a:bodyPr>
          <a:lstStyle/>
          <a:p>
            <a:pPr algn="ctr">
              <a:lnSpc>
                <a:spcPct val="100000"/>
              </a:lnSpc>
              <a:spcBef>
                <a:spcPts val="0"/>
              </a:spcBef>
              <a:buClr>
                <a:schemeClr val="lt1"/>
              </a:buClr>
              <a:buSzPts val="1400"/>
            </a:pPr>
            <a:r>
              <a:rPr lang="fr-FR" sz="1867">
                <a:solidFill>
                  <a:srgbClr val="5FC871"/>
                </a:solidFill>
              </a:rPr>
              <a:t>ONGLET DÉPENSES</a:t>
            </a:r>
            <a:endParaRPr sz="1867">
              <a:solidFill>
                <a:srgbClr val="5FC871"/>
              </a:solidFill>
            </a:endParaRPr>
          </a:p>
          <a:p>
            <a:pPr algn="ctr">
              <a:lnSpc>
                <a:spcPct val="100000"/>
              </a:lnSpc>
              <a:spcBef>
                <a:spcPts val="0"/>
              </a:spcBef>
              <a:buClr>
                <a:schemeClr val="lt1"/>
              </a:buClr>
              <a:buSzPts val="1400"/>
            </a:pPr>
            <a:r>
              <a:rPr lang="fr-FR" sz="1333">
                <a:solidFill>
                  <a:srgbClr val="999999"/>
                </a:solidFill>
              </a:rPr>
              <a:t>PRÉPARER UNE NOTE DE FRAIS</a:t>
            </a:r>
            <a:endParaRPr sz="1333">
              <a:solidFill>
                <a:srgbClr val="999999"/>
              </a:solidFill>
            </a:endParaRPr>
          </a:p>
        </p:txBody>
      </p:sp>
      <p:sp>
        <p:nvSpPr>
          <p:cNvPr id="259" name="Google Shape;259;p22"/>
          <p:cNvSpPr txBox="1"/>
          <p:nvPr/>
        </p:nvSpPr>
        <p:spPr>
          <a:xfrm>
            <a:off x="8714567" y="562333"/>
            <a:ext cx="434000" cy="347200"/>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fr-FR" sz="1867" b="1">
                <a:solidFill>
                  <a:srgbClr val="FFFFFF"/>
                </a:solidFill>
                <a:latin typeface="Helvetica Neue"/>
                <a:ea typeface="Helvetica Neue"/>
                <a:cs typeface="Helvetica Neue"/>
                <a:sym typeface="Helvetica Neue"/>
              </a:rPr>
              <a:t>1</a:t>
            </a:r>
            <a:endParaRPr sz="1867">
              <a:solidFill>
                <a:srgbClr val="000000"/>
              </a:solidFill>
              <a:latin typeface="Arial"/>
              <a:ea typeface="Arial"/>
              <a:cs typeface="Arial"/>
              <a:sym typeface="Arial"/>
            </a:endParaRPr>
          </a:p>
        </p:txBody>
      </p:sp>
      <p:grpSp>
        <p:nvGrpSpPr>
          <p:cNvPr id="260" name="Google Shape;260;p22"/>
          <p:cNvGrpSpPr/>
          <p:nvPr/>
        </p:nvGrpSpPr>
        <p:grpSpPr>
          <a:xfrm>
            <a:off x="8667575" y="557567"/>
            <a:ext cx="528000" cy="528000"/>
            <a:chOff x="3206306" y="3934275"/>
            <a:chExt cx="396000" cy="396000"/>
          </a:xfrm>
        </p:grpSpPr>
        <p:sp>
          <p:nvSpPr>
            <p:cNvPr id="261" name="Google Shape;261;p22"/>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62" name="Google Shape;262;p22"/>
            <p:cNvSpPr txBox="1"/>
            <p:nvPr/>
          </p:nvSpPr>
          <p:spPr>
            <a:xfrm>
              <a:off x="3241550" y="3937850"/>
              <a:ext cx="325500" cy="260400"/>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fr-FR" sz="1867" b="1">
                  <a:solidFill>
                    <a:srgbClr val="FFFFFF"/>
                  </a:solidFill>
                  <a:latin typeface="Helvetica Neue"/>
                  <a:ea typeface="Helvetica Neue"/>
                  <a:cs typeface="Helvetica Neue"/>
                  <a:sym typeface="Helvetica Neue"/>
                </a:rPr>
                <a:t>1</a:t>
              </a:r>
              <a:endParaRPr sz="1867">
                <a:solidFill>
                  <a:srgbClr val="000000"/>
                </a:solidFill>
                <a:latin typeface="Arial"/>
                <a:ea typeface="Arial"/>
                <a:cs typeface="Arial"/>
                <a:sym typeface="Arial"/>
              </a:endParaRPr>
            </a:p>
          </p:txBody>
        </p:sp>
      </p:grpSp>
      <p:sp>
        <p:nvSpPr>
          <p:cNvPr id="263" name="Google Shape;263;p22"/>
          <p:cNvSpPr/>
          <p:nvPr/>
        </p:nvSpPr>
        <p:spPr>
          <a:xfrm rot="8100000">
            <a:off x="7119353" y="1142821"/>
            <a:ext cx="373352" cy="373352"/>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64" name="Google Shape;264;p22"/>
          <p:cNvSpPr txBox="1"/>
          <p:nvPr/>
        </p:nvSpPr>
        <p:spPr>
          <a:xfrm>
            <a:off x="7088967" y="1070333"/>
            <a:ext cx="434000" cy="347200"/>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fr-FR" sz="1867" b="1">
                <a:solidFill>
                  <a:srgbClr val="FFFFFF"/>
                </a:solidFill>
                <a:latin typeface="Helvetica Neue"/>
                <a:ea typeface="Helvetica Neue"/>
                <a:cs typeface="Helvetica Neue"/>
                <a:sym typeface="Helvetica Neue"/>
              </a:rPr>
              <a:t>1</a:t>
            </a:r>
            <a:endParaRPr sz="1867">
              <a:solidFill>
                <a:srgbClr val="000000"/>
              </a:solidFill>
              <a:latin typeface="Arial"/>
              <a:ea typeface="Arial"/>
              <a:cs typeface="Arial"/>
              <a:sym typeface="Arial"/>
            </a:endParaRPr>
          </a:p>
        </p:txBody>
      </p:sp>
      <p:sp>
        <p:nvSpPr>
          <p:cNvPr id="265" name="Google Shape;265;p22"/>
          <p:cNvSpPr txBox="1"/>
          <p:nvPr/>
        </p:nvSpPr>
        <p:spPr>
          <a:xfrm>
            <a:off x="8636000" y="3215559"/>
            <a:ext cx="3098800" cy="984800"/>
          </a:xfrm>
          <a:prstGeom prst="rect">
            <a:avLst/>
          </a:prstGeom>
          <a:noFill/>
          <a:ln>
            <a:noFill/>
          </a:ln>
        </p:spPr>
        <p:txBody>
          <a:bodyPr spcFirstLastPara="1" wrap="square" lIns="121900" tIns="121900" rIns="121900" bIns="121900" anchor="t" anchorCtr="0">
            <a:noAutofit/>
          </a:bodyPr>
          <a:lstStyle/>
          <a:p>
            <a:pPr>
              <a:buClr>
                <a:schemeClr val="dk1"/>
              </a:buClr>
              <a:buSzPts val="1400"/>
            </a:pPr>
            <a:r>
              <a:rPr lang="fr-FR" sz="1333">
                <a:solidFill>
                  <a:srgbClr val="FFFFFF"/>
                </a:solidFill>
              </a:rPr>
              <a:t>Si besoin, désélectionnez les dépenses que vous ne souhaitez pas inclure dans votre note de frais.</a:t>
            </a:r>
            <a:endParaRPr sz="1333">
              <a:solidFill>
                <a:srgbClr val="FFFFFF"/>
              </a:solidFill>
              <a:latin typeface="Arial"/>
              <a:ea typeface="Arial"/>
              <a:cs typeface="Arial"/>
              <a:sym typeface="Arial"/>
            </a:endParaRPr>
          </a:p>
          <a:p>
            <a:pPr>
              <a:buClr>
                <a:srgbClr val="000000"/>
              </a:buClr>
              <a:buSzPts val="1000"/>
            </a:pPr>
            <a:endParaRPr sz="1333">
              <a:solidFill>
                <a:srgbClr val="FFFFFF"/>
              </a:solidFill>
              <a:latin typeface="Arial"/>
              <a:ea typeface="Arial"/>
              <a:cs typeface="Arial"/>
              <a:sym typeface="Arial"/>
            </a:endParaRPr>
          </a:p>
        </p:txBody>
      </p:sp>
      <p:sp>
        <p:nvSpPr>
          <p:cNvPr id="266" name="Google Shape;266;p22"/>
          <p:cNvSpPr/>
          <p:nvPr/>
        </p:nvSpPr>
        <p:spPr>
          <a:xfrm rot="8100000">
            <a:off x="8744899" y="2768491"/>
            <a:ext cx="373352" cy="373352"/>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67" name="Google Shape;267;p22"/>
          <p:cNvSpPr txBox="1"/>
          <p:nvPr/>
        </p:nvSpPr>
        <p:spPr>
          <a:xfrm>
            <a:off x="8714567" y="2695933"/>
            <a:ext cx="434000" cy="347200"/>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fr-FR" sz="2400" b="1">
                <a:solidFill>
                  <a:srgbClr val="FFFFFF"/>
                </a:solidFill>
                <a:latin typeface="Helvetica Neue"/>
                <a:ea typeface="Helvetica Neue"/>
                <a:cs typeface="Helvetica Neue"/>
                <a:sym typeface="Helvetica Neue"/>
              </a:rPr>
              <a:t>2</a:t>
            </a:r>
            <a:endParaRPr sz="1867">
              <a:solidFill>
                <a:srgbClr val="000000"/>
              </a:solidFill>
              <a:latin typeface="Arial"/>
              <a:ea typeface="Arial"/>
              <a:cs typeface="Arial"/>
              <a:sym typeface="Arial"/>
            </a:endParaRPr>
          </a:p>
        </p:txBody>
      </p:sp>
      <p:sp>
        <p:nvSpPr>
          <p:cNvPr id="268" name="Google Shape;268;p22"/>
          <p:cNvSpPr txBox="1"/>
          <p:nvPr/>
        </p:nvSpPr>
        <p:spPr>
          <a:xfrm>
            <a:off x="8667567" y="5025600"/>
            <a:ext cx="3098800" cy="874800"/>
          </a:xfrm>
          <a:prstGeom prst="rect">
            <a:avLst/>
          </a:prstGeom>
          <a:noFill/>
          <a:ln>
            <a:noFill/>
          </a:ln>
        </p:spPr>
        <p:txBody>
          <a:bodyPr spcFirstLastPara="1" wrap="square" lIns="121900" tIns="121900" rIns="121900" bIns="121900" anchor="t" anchorCtr="0">
            <a:noAutofit/>
          </a:bodyPr>
          <a:lstStyle/>
          <a:p>
            <a:pPr>
              <a:buClr>
                <a:schemeClr val="dk1"/>
              </a:buClr>
              <a:buSzPts val="1400"/>
            </a:pPr>
            <a:r>
              <a:rPr lang="fr-FR" sz="1333">
                <a:solidFill>
                  <a:srgbClr val="FFFFFF"/>
                </a:solidFill>
              </a:rPr>
              <a:t>Cliquez sur “Déclarer les dépenses sélectionnées” pour déclarer les dépenses choisies sous une ou plusieurs notes de frais</a:t>
            </a:r>
            <a:endParaRPr sz="1333">
              <a:solidFill>
                <a:srgbClr val="FFFFFF"/>
              </a:solidFill>
              <a:latin typeface="Arial"/>
              <a:ea typeface="Arial"/>
              <a:cs typeface="Arial"/>
              <a:sym typeface="Arial"/>
            </a:endParaRPr>
          </a:p>
        </p:txBody>
      </p:sp>
      <p:sp>
        <p:nvSpPr>
          <p:cNvPr id="269" name="Google Shape;269;p22"/>
          <p:cNvSpPr txBox="1"/>
          <p:nvPr/>
        </p:nvSpPr>
        <p:spPr>
          <a:xfrm>
            <a:off x="325967" y="5402200"/>
            <a:ext cx="434000" cy="528000"/>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fr-FR" sz="2400" b="1">
                <a:solidFill>
                  <a:srgbClr val="FFFFFF"/>
                </a:solidFill>
                <a:latin typeface="Helvetica Neue"/>
                <a:ea typeface="Helvetica Neue"/>
                <a:cs typeface="Helvetica Neue"/>
                <a:sym typeface="Helvetica Neue"/>
              </a:rPr>
              <a:t>22</a:t>
            </a:r>
            <a:endParaRPr sz="2400"/>
          </a:p>
          <a:p>
            <a:pPr algn="ctr">
              <a:buClr>
                <a:srgbClr val="000000"/>
              </a:buClr>
              <a:buSzPts val="1400"/>
            </a:pPr>
            <a:endParaRPr sz="2400" b="1">
              <a:solidFill>
                <a:srgbClr val="FFFFFF"/>
              </a:solidFill>
              <a:latin typeface="Helvetica Neue"/>
              <a:ea typeface="Helvetica Neue"/>
              <a:cs typeface="Helvetica Neue"/>
              <a:sym typeface="Helvetica Neue"/>
            </a:endParaRPr>
          </a:p>
        </p:txBody>
      </p:sp>
      <p:sp>
        <p:nvSpPr>
          <p:cNvPr id="270" name="Google Shape;270;p22"/>
          <p:cNvSpPr/>
          <p:nvPr/>
        </p:nvSpPr>
        <p:spPr>
          <a:xfrm rot="-2700000">
            <a:off x="7220871" y="6121392"/>
            <a:ext cx="373352" cy="373352"/>
          </a:xfrm>
          <a:prstGeom prst="teardrop">
            <a:avLst>
              <a:gd name="adj" fmla="val 112321"/>
            </a:avLst>
          </a:prstGeom>
          <a:solidFill>
            <a:srgbClr val="FFB900"/>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71" name="Google Shape;271;p22"/>
          <p:cNvSpPr txBox="1"/>
          <p:nvPr/>
        </p:nvSpPr>
        <p:spPr>
          <a:xfrm>
            <a:off x="7190567" y="6048733"/>
            <a:ext cx="434000" cy="347200"/>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fr-FR" sz="2400" b="1">
                <a:solidFill>
                  <a:srgbClr val="FFFFFF"/>
                </a:solidFill>
                <a:latin typeface="Helvetica Neue"/>
                <a:ea typeface="Helvetica Neue"/>
                <a:cs typeface="Helvetica Neue"/>
                <a:sym typeface="Helvetica Neue"/>
              </a:rPr>
              <a:t>3</a:t>
            </a:r>
            <a:endParaRPr sz="1867">
              <a:solidFill>
                <a:srgbClr val="000000"/>
              </a:solidFill>
              <a:latin typeface="Arial"/>
              <a:ea typeface="Arial"/>
              <a:cs typeface="Arial"/>
              <a:sym typeface="Arial"/>
            </a:endParaRPr>
          </a:p>
        </p:txBody>
      </p:sp>
      <p:sp>
        <p:nvSpPr>
          <p:cNvPr id="272" name="Google Shape;272;p22"/>
          <p:cNvSpPr/>
          <p:nvPr/>
        </p:nvSpPr>
        <p:spPr>
          <a:xfrm rot="8100000">
            <a:off x="8744899" y="4495691"/>
            <a:ext cx="373352" cy="373352"/>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73" name="Google Shape;273;p22"/>
          <p:cNvSpPr txBox="1"/>
          <p:nvPr/>
        </p:nvSpPr>
        <p:spPr>
          <a:xfrm>
            <a:off x="8714567" y="4423133"/>
            <a:ext cx="434000" cy="347200"/>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fr-FR" sz="2400" b="1">
                <a:solidFill>
                  <a:srgbClr val="FFFFFF"/>
                </a:solidFill>
                <a:latin typeface="Helvetica Neue"/>
                <a:ea typeface="Helvetica Neue"/>
                <a:cs typeface="Helvetica Neue"/>
                <a:sym typeface="Helvetica Neue"/>
              </a:rPr>
              <a:t>3</a:t>
            </a:r>
            <a:endParaRPr sz="1867">
              <a:solidFill>
                <a:srgbClr val="000000"/>
              </a:solidFill>
              <a:latin typeface="Arial"/>
              <a:ea typeface="Arial"/>
              <a:cs typeface="Arial"/>
              <a:sym typeface="Arial"/>
            </a:endParaRPr>
          </a:p>
        </p:txBody>
      </p:sp>
    </p:spTree>
    <p:extLst>
      <p:ext uri="{BB962C8B-B14F-4D97-AF65-F5344CB8AC3E}">
        <p14:creationId xmlns:p14="http://schemas.microsoft.com/office/powerpoint/2010/main" val="1326828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3"/>
          <p:cNvSpPr txBox="1">
            <a:spLocks noGrp="1"/>
          </p:cNvSpPr>
          <p:nvPr>
            <p:ph type="sldNum" idx="12"/>
          </p:nvPr>
        </p:nvSpPr>
        <p:spPr>
          <a:xfrm>
            <a:off x="8737600" y="6356351"/>
            <a:ext cx="2844800" cy="365200"/>
          </a:xfrm>
          <a:prstGeom prst="rect">
            <a:avLst/>
          </a:prstGeom>
          <a:noFill/>
          <a:ln>
            <a:noFill/>
          </a:ln>
        </p:spPr>
        <p:txBody>
          <a:bodyPr spcFirstLastPara="1" vert="horz" wrap="square" lIns="121900" tIns="60933" rIns="121900" bIns="60933" rtlCol="0" anchor="ctr" anchorCtr="0">
            <a:noAutofit/>
          </a:bodyPr>
          <a:lstStyle/>
          <a:p>
            <a:fld id="{00000000-1234-1234-1234-123412341234}" type="slidenum">
              <a:rPr lang="fr-FR">
                <a:solidFill>
                  <a:srgbClr val="FFFFFF"/>
                </a:solidFill>
              </a:rPr>
              <a:pPr/>
              <a:t>12</a:t>
            </a:fld>
            <a:endParaRPr>
              <a:solidFill>
                <a:srgbClr val="FFFFFF"/>
              </a:solidFill>
            </a:endParaRPr>
          </a:p>
        </p:txBody>
      </p:sp>
      <p:sp>
        <p:nvSpPr>
          <p:cNvPr id="279" name="Google Shape;279;p23"/>
          <p:cNvSpPr txBox="1"/>
          <p:nvPr/>
        </p:nvSpPr>
        <p:spPr>
          <a:xfrm>
            <a:off x="8667567" y="1774400"/>
            <a:ext cx="3098800" cy="3766800"/>
          </a:xfrm>
          <a:prstGeom prst="rect">
            <a:avLst/>
          </a:prstGeom>
          <a:noFill/>
          <a:ln>
            <a:noFill/>
          </a:ln>
        </p:spPr>
        <p:txBody>
          <a:bodyPr spcFirstLastPara="1" wrap="square" lIns="121900" tIns="121900" rIns="121900" bIns="121900" anchor="t" anchorCtr="0">
            <a:noAutofit/>
          </a:bodyPr>
          <a:lstStyle/>
          <a:p>
            <a:pPr>
              <a:buClr>
                <a:schemeClr val="dk1"/>
              </a:buClr>
              <a:buSzPts val="1400"/>
            </a:pPr>
            <a:r>
              <a:rPr lang="fr-FR" sz="1333">
                <a:solidFill>
                  <a:srgbClr val="FFFFFF"/>
                </a:solidFill>
                <a:latin typeface="Arial"/>
                <a:ea typeface="Arial"/>
                <a:cs typeface="Arial"/>
                <a:sym typeface="Arial"/>
              </a:rPr>
              <a:t>Vous pouvez regrouper toutes les dépenses dans une même note de frais. Cleemy propose un nom par défaut que vous pouvez modifier.</a:t>
            </a:r>
            <a:endParaRPr sz="1333">
              <a:solidFill>
                <a:srgbClr val="FFFFFF"/>
              </a:solidFill>
              <a:latin typeface="Arial"/>
              <a:ea typeface="Arial"/>
              <a:cs typeface="Arial"/>
              <a:sym typeface="Arial"/>
            </a:endParaRPr>
          </a:p>
          <a:p>
            <a:pPr>
              <a:buClr>
                <a:schemeClr val="dk1"/>
              </a:buClr>
              <a:buSzPts val="1400"/>
            </a:pPr>
            <a:endParaRPr sz="1333">
              <a:solidFill>
                <a:srgbClr val="FFFFFF"/>
              </a:solidFill>
              <a:latin typeface="Arial"/>
              <a:ea typeface="Arial"/>
              <a:cs typeface="Arial"/>
              <a:sym typeface="Arial"/>
            </a:endParaRPr>
          </a:p>
          <a:p>
            <a:pPr>
              <a:buClr>
                <a:srgbClr val="000000"/>
              </a:buClr>
              <a:buSzPts val="1000"/>
            </a:pPr>
            <a:r>
              <a:rPr lang="fr-FR" sz="1333">
                <a:solidFill>
                  <a:srgbClr val="FFFFFF"/>
                </a:solidFill>
                <a:latin typeface="Arial"/>
                <a:ea typeface="Arial"/>
                <a:cs typeface="Arial"/>
                <a:sym typeface="Arial"/>
              </a:rPr>
              <a:t>En cliquant sur </a:t>
            </a:r>
            <a:r>
              <a:rPr lang="fr-FR" sz="1333" b="1">
                <a:solidFill>
                  <a:srgbClr val="FFFFFF"/>
                </a:solidFill>
                <a:latin typeface="Arial"/>
                <a:ea typeface="Arial"/>
                <a:cs typeface="Arial"/>
                <a:sym typeface="Arial"/>
              </a:rPr>
              <a:t>« </a:t>
            </a:r>
            <a:r>
              <a:rPr lang="fr-FR" sz="1333" b="1">
                <a:solidFill>
                  <a:srgbClr val="FFFFFF"/>
                </a:solidFill>
              </a:rPr>
              <a:t>Déclarer mes notes de frais</a:t>
            </a:r>
            <a:r>
              <a:rPr lang="fr-FR" sz="1333" b="1">
                <a:solidFill>
                  <a:srgbClr val="FFFFFF"/>
                </a:solidFill>
                <a:latin typeface="Arial"/>
                <a:ea typeface="Arial"/>
                <a:cs typeface="Arial"/>
                <a:sym typeface="Arial"/>
              </a:rPr>
              <a:t> »,</a:t>
            </a:r>
            <a:r>
              <a:rPr lang="fr-FR" sz="1333">
                <a:solidFill>
                  <a:srgbClr val="FFFFFF"/>
                </a:solidFill>
                <a:latin typeface="Arial"/>
                <a:ea typeface="Arial"/>
                <a:cs typeface="Arial"/>
                <a:sym typeface="Arial"/>
              </a:rPr>
              <a:t> un mail de notification est envoyé à la personne responsable de l</a:t>
            </a:r>
            <a:r>
              <a:rPr lang="fr-FR" sz="1333">
                <a:solidFill>
                  <a:srgbClr val="FFFFFF"/>
                </a:solidFill>
              </a:rPr>
              <a:t>’approbation</a:t>
            </a:r>
            <a:r>
              <a:rPr lang="fr-FR" sz="1333">
                <a:solidFill>
                  <a:srgbClr val="FFFFFF"/>
                </a:solidFill>
                <a:latin typeface="Arial"/>
                <a:ea typeface="Arial"/>
                <a:cs typeface="Arial"/>
                <a:sym typeface="Arial"/>
              </a:rPr>
              <a:t> de la note de frais.</a:t>
            </a:r>
            <a:endParaRPr sz="1333">
              <a:solidFill>
                <a:srgbClr val="FFFFFF"/>
              </a:solidFill>
              <a:latin typeface="Arial"/>
              <a:ea typeface="Arial"/>
              <a:cs typeface="Arial"/>
              <a:sym typeface="Arial"/>
            </a:endParaRPr>
          </a:p>
          <a:p>
            <a:pPr>
              <a:buClr>
                <a:srgbClr val="000000"/>
              </a:buClr>
              <a:buSzPts val="1000"/>
            </a:pPr>
            <a:endParaRPr sz="1333">
              <a:solidFill>
                <a:srgbClr val="FFFFFF"/>
              </a:solidFill>
              <a:latin typeface="Arial"/>
              <a:ea typeface="Arial"/>
              <a:cs typeface="Arial"/>
              <a:sym typeface="Arial"/>
            </a:endParaRPr>
          </a:p>
          <a:p>
            <a:pPr>
              <a:buClr>
                <a:srgbClr val="000000"/>
              </a:buClr>
              <a:buSzPts val="1000"/>
            </a:pPr>
            <a:r>
              <a:rPr lang="fr-FR" sz="1333">
                <a:solidFill>
                  <a:srgbClr val="FFFFFF"/>
                </a:solidFill>
                <a:latin typeface="Arial"/>
                <a:ea typeface="Arial"/>
                <a:cs typeface="Arial"/>
                <a:sym typeface="Arial"/>
              </a:rPr>
              <a:t>Si une partie des dépense a été réglée par carte de société, Cleemy </a:t>
            </a:r>
            <a:r>
              <a:rPr lang="fr-FR" sz="1333">
                <a:solidFill>
                  <a:srgbClr val="FFFFFF"/>
                </a:solidFill>
              </a:rPr>
              <a:t>regroupera ces dépenses dans une note de frais séparée.</a:t>
            </a:r>
            <a:endParaRPr sz="1333">
              <a:solidFill>
                <a:srgbClr val="FFFFFF"/>
              </a:solidFill>
              <a:latin typeface="Arial"/>
              <a:ea typeface="Arial"/>
              <a:cs typeface="Arial"/>
              <a:sym typeface="Arial"/>
            </a:endParaRPr>
          </a:p>
        </p:txBody>
      </p:sp>
      <p:sp>
        <p:nvSpPr>
          <p:cNvPr id="280" name="Google Shape;280;p23"/>
          <p:cNvSpPr txBox="1">
            <a:spLocks noGrp="1"/>
          </p:cNvSpPr>
          <p:nvPr>
            <p:ph type="title" idx="4294967295"/>
          </p:nvPr>
        </p:nvSpPr>
        <p:spPr>
          <a:xfrm>
            <a:off x="0" y="504467"/>
            <a:ext cx="8176800" cy="765200"/>
          </a:xfrm>
          <a:prstGeom prst="rect">
            <a:avLst/>
          </a:prstGeom>
          <a:noFill/>
          <a:ln>
            <a:noFill/>
          </a:ln>
        </p:spPr>
        <p:txBody>
          <a:bodyPr spcFirstLastPara="1" vert="horz" wrap="square" lIns="121900" tIns="60933" rIns="121900" bIns="60933" rtlCol="0" anchor="t" anchorCtr="0">
            <a:noAutofit/>
          </a:bodyPr>
          <a:lstStyle/>
          <a:p>
            <a:pPr algn="ctr">
              <a:lnSpc>
                <a:spcPct val="100000"/>
              </a:lnSpc>
              <a:spcBef>
                <a:spcPts val="0"/>
              </a:spcBef>
              <a:buClr>
                <a:schemeClr val="lt1"/>
              </a:buClr>
              <a:buSzPts val="1400"/>
            </a:pPr>
            <a:r>
              <a:rPr lang="fr-FR" sz="1867">
                <a:solidFill>
                  <a:srgbClr val="5FC871"/>
                </a:solidFill>
              </a:rPr>
              <a:t>ONGLET DÉPENSES</a:t>
            </a:r>
            <a:endParaRPr sz="1867">
              <a:solidFill>
                <a:srgbClr val="5FC871"/>
              </a:solidFill>
            </a:endParaRPr>
          </a:p>
          <a:p>
            <a:pPr algn="ctr">
              <a:lnSpc>
                <a:spcPct val="100000"/>
              </a:lnSpc>
              <a:spcBef>
                <a:spcPts val="0"/>
              </a:spcBef>
              <a:buClr>
                <a:schemeClr val="lt1"/>
              </a:buClr>
              <a:buSzPts val="1400"/>
            </a:pPr>
            <a:r>
              <a:rPr lang="fr-FR" sz="1333">
                <a:solidFill>
                  <a:srgbClr val="999999"/>
                </a:solidFill>
              </a:rPr>
              <a:t>DÉCLARER UNE NOTE DE FRAIS</a:t>
            </a:r>
            <a:endParaRPr sz="1333">
              <a:solidFill>
                <a:srgbClr val="999999"/>
              </a:solidFill>
            </a:endParaRPr>
          </a:p>
        </p:txBody>
      </p:sp>
      <p:pic>
        <p:nvPicPr>
          <p:cNvPr id="281" name="Google Shape;281;p23"/>
          <p:cNvPicPr preferRelativeResize="0"/>
          <p:nvPr/>
        </p:nvPicPr>
        <p:blipFill>
          <a:blip r:embed="rId3">
            <a:alphaModFix/>
          </a:blip>
          <a:stretch>
            <a:fillRect/>
          </a:stretch>
        </p:blipFill>
        <p:spPr>
          <a:xfrm>
            <a:off x="356501" y="1679134"/>
            <a:ext cx="7340068" cy="4178500"/>
          </a:xfrm>
          <a:prstGeom prst="rect">
            <a:avLst/>
          </a:prstGeom>
          <a:noFill/>
          <a:ln>
            <a:noFill/>
          </a:ln>
          <a:effectLst>
            <a:outerShdw blurRad="357188" dist="19050" dir="5400000" algn="bl" rotWithShape="0">
              <a:srgbClr val="20124D">
                <a:alpha val="13730"/>
              </a:srgbClr>
            </a:outerShdw>
          </a:effectLst>
        </p:spPr>
      </p:pic>
    </p:spTree>
    <p:extLst>
      <p:ext uri="{BB962C8B-B14F-4D97-AF65-F5344CB8AC3E}">
        <p14:creationId xmlns:p14="http://schemas.microsoft.com/office/powerpoint/2010/main" val="2029990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4"/>
          <p:cNvSpPr txBox="1"/>
          <p:nvPr/>
        </p:nvSpPr>
        <p:spPr>
          <a:xfrm>
            <a:off x="8670767" y="2378933"/>
            <a:ext cx="3138400" cy="954000"/>
          </a:xfrm>
          <a:prstGeom prst="rect">
            <a:avLst/>
          </a:prstGeom>
          <a:noFill/>
          <a:ln>
            <a:noFill/>
          </a:ln>
        </p:spPr>
        <p:txBody>
          <a:bodyPr spcFirstLastPara="1" wrap="square" lIns="121900" tIns="60933" rIns="121900" bIns="60933" anchor="t" anchorCtr="0">
            <a:noAutofit/>
          </a:bodyPr>
          <a:lstStyle/>
          <a:p>
            <a:pPr>
              <a:buClr>
                <a:srgbClr val="000000"/>
              </a:buClr>
              <a:buSzPts val="1400"/>
            </a:pPr>
            <a:r>
              <a:rPr lang="fr-FR" sz="1600" b="1">
                <a:solidFill>
                  <a:srgbClr val="FFFFFF"/>
                </a:solidFill>
                <a:latin typeface="Arial"/>
                <a:ea typeface="Arial"/>
                <a:cs typeface="Arial"/>
                <a:sym typeface="Arial"/>
              </a:rPr>
              <a:t>Enveloppe : </a:t>
            </a:r>
            <a:endParaRPr sz="1600" b="1">
              <a:solidFill>
                <a:srgbClr val="FFFFFF"/>
              </a:solidFill>
              <a:latin typeface="Arial"/>
              <a:ea typeface="Arial"/>
              <a:cs typeface="Arial"/>
              <a:sym typeface="Arial"/>
            </a:endParaRPr>
          </a:p>
          <a:p>
            <a:pPr>
              <a:buClr>
                <a:srgbClr val="000000"/>
              </a:buClr>
              <a:buSzPts val="1400"/>
            </a:pPr>
            <a:r>
              <a:rPr lang="fr-FR" sz="1333">
                <a:solidFill>
                  <a:srgbClr val="FFFFFF"/>
                </a:solidFill>
                <a:latin typeface="Arial"/>
                <a:ea typeface="Arial"/>
                <a:cs typeface="Arial"/>
                <a:sym typeface="Arial"/>
              </a:rPr>
              <a:t>Regroupez tous les justificatifs de votre note de frais dans une enveloppe. </a:t>
            </a:r>
            <a:endParaRPr sz="1333">
              <a:solidFill>
                <a:srgbClr val="FFFFFF"/>
              </a:solidFill>
              <a:latin typeface="Arial"/>
              <a:ea typeface="Arial"/>
              <a:cs typeface="Arial"/>
              <a:sym typeface="Arial"/>
            </a:endParaRPr>
          </a:p>
          <a:p>
            <a:pPr>
              <a:buClr>
                <a:srgbClr val="000000"/>
              </a:buClr>
              <a:buSzPts val="1400"/>
            </a:pPr>
            <a:r>
              <a:rPr lang="fr-FR" sz="1333">
                <a:solidFill>
                  <a:srgbClr val="FFFFFF"/>
                </a:solidFill>
                <a:latin typeface="Arial"/>
                <a:ea typeface="Arial"/>
                <a:cs typeface="Arial"/>
                <a:sym typeface="Arial"/>
              </a:rPr>
              <a:t/>
            </a:r>
            <a:br>
              <a:rPr lang="fr-FR" sz="1333">
                <a:solidFill>
                  <a:srgbClr val="FFFFFF"/>
                </a:solidFill>
                <a:latin typeface="Arial"/>
                <a:ea typeface="Arial"/>
                <a:cs typeface="Arial"/>
                <a:sym typeface="Arial"/>
              </a:rPr>
            </a:br>
            <a:r>
              <a:rPr lang="fr-FR" sz="1333">
                <a:solidFill>
                  <a:srgbClr val="FFFFFF"/>
                </a:solidFill>
                <a:latin typeface="Arial"/>
                <a:ea typeface="Arial"/>
                <a:cs typeface="Arial"/>
                <a:sym typeface="Arial"/>
              </a:rPr>
              <a:t>Reportez le numéro de la note de frais que vous venez de déclarer, ainsi que votre nom et la date avant de la transmettre à la comptabilité.</a:t>
            </a:r>
            <a:endParaRPr sz="1333">
              <a:solidFill>
                <a:srgbClr val="FFFFFF"/>
              </a:solidFill>
              <a:latin typeface="Arial"/>
              <a:ea typeface="Arial"/>
              <a:cs typeface="Arial"/>
              <a:sym typeface="Arial"/>
            </a:endParaRPr>
          </a:p>
        </p:txBody>
      </p:sp>
      <p:sp>
        <p:nvSpPr>
          <p:cNvPr id="287" name="Google Shape;287;p24"/>
          <p:cNvSpPr txBox="1">
            <a:spLocks noGrp="1"/>
          </p:cNvSpPr>
          <p:nvPr>
            <p:ph type="title" idx="4294967295"/>
          </p:nvPr>
        </p:nvSpPr>
        <p:spPr>
          <a:xfrm>
            <a:off x="0" y="504467"/>
            <a:ext cx="8178800" cy="432000"/>
          </a:xfrm>
          <a:prstGeom prst="rect">
            <a:avLst/>
          </a:prstGeom>
          <a:noFill/>
          <a:ln>
            <a:noFill/>
          </a:ln>
        </p:spPr>
        <p:txBody>
          <a:bodyPr spcFirstLastPara="1" vert="horz" wrap="square" lIns="121900" tIns="60933" rIns="121900" bIns="60933" rtlCol="0" anchor="ctr" anchorCtr="0">
            <a:noAutofit/>
          </a:bodyPr>
          <a:lstStyle/>
          <a:p>
            <a:pPr algn="ctr">
              <a:lnSpc>
                <a:spcPct val="100000"/>
              </a:lnSpc>
              <a:spcBef>
                <a:spcPts val="0"/>
              </a:spcBef>
              <a:buClr>
                <a:schemeClr val="lt1"/>
              </a:buClr>
              <a:buSzPts val="1400"/>
            </a:pPr>
            <a:r>
              <a:rPr lang="fr-FR" sz="1867">
                <a:solidFill>
                  <a:srgbClr val="5FC871"/>
                </a:solidFill>
              </a:rPr>
              <a:t>REMISE DES JUSTIFICATIFS</a:t>
            </a:r>
            <a:endParaRPr sz="1867">
              <a:solidFill>
                <a:srgbClr val="5FC871"/>
              </a:solidFill>
            </a:endParaRPr>
          </a:p>
        </p:txBody>
      </p:sp>
      <p:sp>
        <p:nvSpPr>
          <p:cNvPr id="288" name="Google Shape;288;p24"/>
          <p:cNvSpPr txBox="1"/>
          <p:nvPr/>
        </p:nvSpPr>
        <p:spPr>
          <a:xfrm>
            <a:off x="1058400" y="4996100"/>
            <a:ext cx="6062000" cy="662000"/>
          </a:xfrm>
          <a:prstGeom prst="rect">
            <a:avLst/>
          </a:prstGeom>
          <a:noFill/>
          <a:ln>
            <a:noFill/>
          </a:ln>
        </p:spPr>
        <p:txBody>
          <a:bodyPr spcFirstLastPara="1" wrap="square" lIns="121900" tIns="121900" rIns="121900" bIns="121900" anchor="t" anchorCtr="0">
            <a:noAutofit/>
          </a:bodyPr>
          <a:lstStyle/>
          <a:p>
            <a:pPr algn="ctr">
              <a:buClr>
                <a:srgbClr val="000000"/>
              </a:buClr>
              <a:buSzPts val="1000"/>
            </a:pPr>
            <a:r>
              <a:rPr lang="fr-FR" sz="1333" b="1">
                <a:solidFill>
                  <a:srgbClr val="595959"/>
                </a:solidFill>
                <a:latin typeface="Arial"/>
                <a:ea typeface="Arial"/>
                <a:cs typeface="Arial"/>
                <a:sym typeface="Arial"/>
              </a:rPr>
              <a:t>Si vous avez notre option des justificatifs dématérialisés, Il vous suffit d’ajouter votre justificatif à votre dépense dans Cleemy. Une fois votre note de frais </a:t>
            </a:r>
            <a:r>
              <a:rPr lang="fr-FR" sz="1333" b="1">
                <a:solidFill>
                  <a:srgbClr val="595959"/>
                </a:solidFill>
              </a:rPr>
              <a:t>approuvée </a:t>
            </a:r>
            <a:r>
              <a:rPr lang="fr-FR" sz="1333" b="1">
                <a:solidFill>
                  <a:srgbClr val="595959"/>
                </a:solidFill>
                <a:latin typeface="Arial"/>
                <a:ea typeface="Arial"/>
                <a:cs typeface="Arial"/>
                <a:sym typeface="Arial"/>
              </a:rPr>
              <a:t>et contrôlée vous pouvez le jeter !</a:t>
            </a:r>
            <a:endParaRPr sz="1333" b="1">
              <a:solidFill>
                <a:srgbClr val="595959"/>
              </a:solidFill>
              <a:latin typeface="Arial"/>
              <a:ea typeface="Arial"/>
              <a:cs typeface="Arial"/>
              <a:sym typeface="Arial"/>
            </a:endParaRPr>
          </a:p>
        </p:txBody>
      </p:sp>
      <p:sp>
        <p:nvSpPr>
          <p:cNvPr id="289" name="Google Shape;289;p24"/>
          <p:cNvSpPr txBox="1">
            <a:spLocks noGrp="1"/>
          </p:cNvSpPr>
          <p:nvPr>
            <p:ph type="sldNum" idx="12"/>
          </p:nvPr>
        </p:nvSpPr>
        <p:spPr>
          <a:xfrm>
            <a:off x="8737600" y="6356351"/>
            <a:ext cx="2844800" cy="365200"/>
          </a:xfrm>
          <a:prstGeom prst="rect">
            <a:avLst/>
          </a:prstGeom>
          <a:noFill/>
          <a:ln>
            <a:noFill/>
          </a:ln>
        </p:spPr>
        <p:txBody>
          <a:bodyPr spcFirstLastPara="1" vert="horz" wrap="square" lIns="121900" tIns="60933" rIns="121900" bIns="60933" rtlCol="0" anchor="ctr" anchorCtr="0">
            <a:noAutofit/>
          </a:bodyPr>
          <a:lstStyle/>
          <a:p>
            <a:fld id="{00000000-1234-1234-1234-123412341234}" type="slidenum">
              <a:rPr lang="fr-FR">
                <a:solidFill>
                  <a:srgbClr val="FFFFFF"/>
                </a:solidFill>
              </a:rPr>
              <a:pPr/>
              <a:t>13</a:t>
            </a:fld>
            <a:endParaRPr>
              <a:solidFill>
                <a:srgbClr val="FFFFFF"/>
              </a:solidFill>
            </a:endParaRPr>
          </a:p>
        </p:txBody>
      </p:sp>
      <p:pic>
        <p:nvPicPr>
          <p:cNvPr id="290" name="Google Shape;290;p24"/>
          <p:cNvPicPr preferRelativeResize="0"/>
          <p:nvPr/>
        </p:nvPicPr>
        <p:blipFill rotWithShape="1">
          <a:blip r:embed="rId3">
            <a:alphaModFix/>
          </a:blip>
          <a:srcRect/>
          <a:stretch/>
        </p:blipFill>
        <p:spPr>
          <a:xfrm>
            <a:off x="2690967" y="1855067"/>
            <a:ext cx="2362200" cy="2367335"/>
          </a:xfrm>
          <a:prstGeom prst="rect">
            <a:avLst/>
          </a:prstGeom>
          <a:noFill/>
          <a:ln>
            <a:noFill/>
          </a:ln>
        </p:spPr>
      </p:pic>
    </p:spTree>
    <p:extLst>
      <p:ext uri="{BB962C8B-B14F-4D97-AF65-F5344CB8AC3E}">
        <p14:creationId xmlns:p14="http://schemas.microsoft.com/office/powerpoint/2010/main" val="777190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25"/>
          <p:cNvPicPr preferRelativeResize="0"/>
          <p:nvPr/>
        </p:nvPicPr>
        <p:blipFill>
          <a:blip r:embed="rId3">
            <a:alphaModFix/>
          </a:blip>
          <a:stretch>
            <a:fillRect/>
          </a:stretch>
        </p:blipFill>
        <p:spPr>
          <a:xfrm>
            <a:off x="346034" y="1486358"/>
            <a:ext cx="7504900" cy="4604333"/>
          </a:xfrm>
          <a:prstGeom prst="rect">
            <a:avLst/>
          </a:prstGeom>
          <a:noFill/>
          <a:ln>
            <a:noFill/>
          </a:ln>
          <a:effectLst>
            <a:outerShdw blurRad="485775" dist="19050" algn="bl" rotWithShape="0">
              <a:srgbClr val="073763">
                <a:alpha val="20000"/>
              </a:srgbClr>
            </a:outerShdw>
          </a:effectLst>
        </p:spPr>
      </p:pic>
      <p:sp>
        <p:nvSpPr>
          <p:cNvPr id="296" name="Google Shape;296;p25"/>
          <p:cNvSpPr txBox="1">
            <a:spLocks noGrp="1"/>
          </p:cNvSpPr>
          <p:nvPr>
            <p:ph type="sldNum" idx="12"/>
          </p:nvPr>
        </p:nvSpPr>
        <p:spPr>
          <a:xfrm>
            <a:off x="8737600" y="6356351"/>
            <a:ext cx="2844800" cy="365200"/>
          </a:xfrm>
          <a:prstGeom prst="rect">
            <a:avLst/>
          </a:prstGeom>
          <a:noFill/>
          <a:ln>
            <a:noFill/>
          </a:ln>
        </p:spPr>
        <p:txBody>
          <a:bodyPr spcFirstLastPara="1" vert="horz" wrap="square" lIns="121900" tIns="60933" rIns="121900" bIns="60933" rtlCol="0" anchor="ctr" anchorCtr="0">
            <a:noAutofit/>
          </a:bodyPr>
          <a:lstStyle/>
          <a:p>
            <a:fld id="{00000000-1234-1234-1234-123412341234}" type="slidenum">
              <a:rPr lang="fr-FR">
                <a:solidFill>
                  <a:srgbClr val="FFFFFF"/>
                </a:solidFill>
              </a:rPr>
              <a:pPr/>
              <a:t>14</a:t>
            </a:fld>
            <a:endParaRPr>
              <a:solidFill>
                <a:srgbClr val="FFFFFF"/>
              </a:solidFill>
            </a:endParaRPr>
          </a:p>
        </p:txBody>
      </p:sp>
      <p:sp>
        <p:nvSpPr>
          <p:cNvPr id="297" name="Google Shape;297;p25"/>
          <p:cNvSpPr txBox="1"/>
          <p:nvPr/>
        </p:nvSpPr>
        <p:spPr>
          <a:xfrm>
            <a:off x="8667567" y="882367"/>
            <a:ext cx="3373200" cy="1036400"/>
          </a:xfrm>
          <a:prstGeom prst="rect">
            <a:avLst/>
          </a:prstGeom>
          <a:noFill/>
          <a:ln>
            <a:noFill/>
          </a:ln>
        </p:spPr>
        <p:txBody>
          <a:bodyPr spcFirstLastPara="1" wrap="square" lIns="121900" tIns="144000" rIns="121900" bIns="121900" anchor="t" anchorCtr="0">
            <a:noAutofit/>
          </a:bodyPr>
          <a:lstStyle/>
          <a:p>
            <a:pPr>
              <a:buClr>
                <a:srgbClr val="000000"/>
              </a:buClr>
              <a:buSzPts val="1000"/>
            </a:pPr>
            <a:r>
              <a:rPr lang="fr-FR" sz="1333" b="1">
                <a:solidFill>
                  <a:schemeClr val="lt1"/>
                </a:solidFill>
                <a:latin typeface="Arial"/>
                <a:ea typeface="Arial"/>
                <a:cs typeface="Arial"/>
                <a:sym typeface="Arial"/>
              </a:rPr>
              <a:t>Filtre “Statut”</a:t>
            </a:r>
            <a:endParaRPr sz="1333" b="1">
              <a:solidFill>
                <a:schemeClr val="lt1"/>
              </a:solidFill>
              <a:latin typeface="Arial"/>
              <a:ea typeface="Arial"/>
              <a:cs typeface="Arial"/>
              <a:sym typeface="Arial"/>
            </a:endParaRPr>
          </a:p>
          <a:p>
            <a:pPr>
              <a:buClr>
                <a:srgbClr val="000000"/>
              </a:buClr>
              <a:buSzPts val="1000"/>
            </a:pPr>
            <a:r>
              <a:rPr lang="fr-FR" sz="1333">
                <a:solidFill>
                  <a:schemeClr val="lt1"/>
                </a:solidFill>
                <a:latin typeface="Arial"/>
                <a:ea typeface="Arial"/>
                <a:cs typeface="Arial"/>
                <a:sym typeface="Arial"/>
              </a:rPr>
              <a:t>Cette liste déroulante permet de filtrer et d’afficher les notes de frais en fonction de leur état : </a:t>
            </a:r>
            <a:r>
              <a:rPr lang="fr-FR" sz="1333" b="1">
                <a:solidFill>
                  <a:schemeClr val="lt1"/>
                </a:solidFill>
                <a:latin typeface="Arial"/>
                <a:ea typeface="Arial"/>
                <a:cs typeface="Arial"/>
                <a:sym typeface="Arial"/>
              </a:rPr>
              <a:t>« Créée », « Validée » ou </a:t>
            </a:r>
            <a:endParaRPr sz="1333" b="1">
              <a:solidFill>
                <a:schemeClr val="lt1"/>
              </a:solidFill>
              <a:latin typeface="Arial"/>
              <a:ea typeface="Arial"/>
              <a:cs typeface="Arial"/>
              <a:sym typeface="Arial"/>
            </a:endParaRPr>
          </a:p>
          <a:p>
            <a:pPr>
              <a:buClr>
                <a:srgbClr val="000000"/>
              </a:buClr>
              <a:buSzPts val="1000"/>
            </a:pPr>
            <a:r>
              <a:rPr lang="fr-FR" sz="1333" b="1">
                <a:solidFill>
                  <a:schemeClr val="lt1"/>
                </a:solidFill>
                <a:latin typeface="Arial"/>
                <a:ea typeface="Arial"/>
                <a:cs typeface="Arial"/>
                <a:sym typeface="Arial"/>
              </a:rPr>
              <a:t>« Payée ».</a:t>
            </a:r>
            <a:endParaRPr sz="1333" b="1">
              <a:solidFill>
                <a:srgbClr val="FFFFFF"/>
              </a:solidFill>
              <a:latin typeface="Arial"/>
              <a:ea typeface="Arial"/>
              <a:cs typeface="Arial"/>
              <a:sym typeface="Arial"/>
            </a:endParaRPr>
          </a:p>
        </p:txBody>
      </p:sp>
      <p:sp>
        <p:nvSpPr>
          <p:cNvPr id="298" name="Google Shape;298;p25"/>
          <p:cNvSpPr txBox="1">
            <a:spLocks noGrp="1"/>
          </p:cNvSpPr>
          <p:nvPr>
            <p:ph type="title" idx="4294967295"/>
          </p:nvPr>
        </p:nvSpPr>
        <p:spPr>
          <a:xfrm>
            <a:off x="0" y="504467"/>
            <a:ext cx="8176800" cy="765200"/>
          </a:xfrm>
          <a:prstGeom prst="rect">
            <a:avLst/>
          </a:prstGeom>
          <a:noFill/>
          <a:ln>
            <a:noFill/>
          </a:ln>
        </p:spPr>
        <p:txBody>
          <a:bodyPr spcFirstLastPara="1" vert="horz" wrap="square" lIns="121900" tIns="60933" rIns="121900" bIns="60933" rtlCol="0" anchor="t" anchorCtr="0">
            <a:noAutofit/>
          </a:bodyPr>
          <a:lstStyle/>
          <a:p>
            <a:pPr algn="ctr">
              <a:lnSpc>
                <a:spcPct val="100000"/>
              </a:lnSpc>
              <a:spcBef>
                <a:spcPts val="0"/>
              </a:spcBef>
              <a:buClr>
                <a:schemeClr val="lt1"/>
              </a:buClr>
              <a:buSzPts val="1400"/>
            </a:pPr>
            <a:r>
              <a:rPr lang="fr-FR" sz="1867">
                <a:solidFill>
                  <a:srgbClr val="5FC871"/>
                </a:solidFill>
              </a:rPr>
              <a:t>ONGLET NOTES DE FRAIS</a:t>
            </a:r>
            <a:endParaRPr sz="1867">
              <a:solidFill>
                <a:srgbClr val="5FC871"/>
              </a:solidFill>
            </a:endParaRPr>
          </a:p>
          <a:p>
            <a:pPr algn="ctr">
              <a:lnSpc>
                <a:spcPct val="100000"/>
              </a:lnSpc>
              <a:spcBef>
                <a:spcPts val="0"/>
              </a:spcBef>
              <a:buClr>
                <a:schemeClr val="lt1"/>
              </a:buClr>
              <a:buSzPts val="1400"/>
            </a:pPr>
            <a:r>
              <a:rPr lang="fr-FR" sz="1333">
                <a:solidFill>
                  <a:srgbClr val="999999"/>
                </a:solidFill>
              </a:rPr>
              <a:t>SUIVRE SES NOTES DE FRAIS</a:t>
            </a:r>
            <a:endParaRPr sz="1333">
              <a:solidFill>
                <a:srgbClr val="999999"/>
              </a:solidFill>
            </a:endParaRPr>
          </a:p>
        </p:txBody>
      </p:sp>
      <p:grpSp>
        <p:nvGrpSpPr>
          <p:cNvPr id="299" name="Google Shape;299;p25"/>
          <p:cNvGrpSpPr/>
          <p:nvPr/>
        </p:nvGrpSpPr>
        <p:grpSpPr>
          <a:xfrm>
            <a:off x="2519841" y="3098133"/>
            <a:ext cx="528000" cy="528000"/>
            <a:chOff x="3206306" y="4902600"/>
            <a:chExt cx="396000" cy="396000"/>
          </a:xfrm>
        </p:grpSpPr>
        <p:sp>
          <p:nvSpPr>
            <p:cNvPr id="300" name="Google Shape;300;p25"/>
            <p:cNvSpPr/>
            <p:nvPr/>
          </p:nvSpPr>
          <p:spPr>
            <a:xfrm rot="8100000">
              <a:off x="3264299" y="4960593"/>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3725"/>
                </a:srgbClr>
              </a:outerShdw>
            </a:effectLst>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01" name="Google Shape;301;p25"/>
            <p:cNvSpPr txBox="1"/>
            <p:nvPr/>
          </p:nvSpPr>
          <p:spPr>
            <a:xfrm>
              <a:off x="3241550" y="4906175"/>
              <a:ext cx="325500" cy="260400"/>
            </a:xfrm>
            <a:prstGeom prst="rect">
              <a:avLst/>
            </a:prstGeom>
            <a:noFill/>
            <a:ln>
              <a:noFill/>
            </a:ln>
            <a:effectLst>
              <a:outerShdw blurRad="28575" dist="9525" dir="5400000" algn="bl" rotWithShape="0">
                <a:srgbClr val="073763">
                  <a:alpha val="13725"/>
                </a:srgbClr>
              </a:outerShdw>
            </a:effectLst>
          </p:spPr>
          <p:txBody>
            <a:bodyPr spcFirstLastPara="1" wrap="square" lIns="121900" tIns="121900" rIns="121900" bIns="121900" anchor="t" anchorCtr="0">
              <a:noAutofit/>
            </a:bodyPr>
            <a:lstStyle/>
            <a:p>
              <a:pPr algn="ctr">
                <a:buClr>
                  <a:srgbClr val="000000"/>
                </a:buClr>
                <a:buSzPts val="1400"/>
              </a:pPr>
              <a:r>
                <a:rPr lang="fr-FR" sz="1867" b="1">
                  <a:solidFill>
                    <a:srgbClr val="FFFFFF"/>
                  </a:solidFill>
                  <a:latin typeface="Helvetica Neue"/>
                  <a:ea typeface="Helvetica Neue"/>
                  <a:cs typeface="Helvetica Neue"/>
                  <a:sym typeface="Helvetica Neue"/>
                </a:rPr>
                <a:t>1</a:t>
              </a:r>
              <a:endParaRPr sz="1867">
                <a:solidFill>
                  <a:srgbClr val="000000"/>
                </a:solidFill>
                <a:latin typeface="Arial"/>
                <a:ea typeface="Arial"/>
                <a:cs typeface="Arial"/>
                <a:sym typeface="Arial"/>
              </a:endParaRPr>
            </a:p>
          </p:txBody>
        </p:sp>
      </p:grpSp>
      <p:grpSp>
        <p:nvGrpSpPr>
          <p:cNvPr id="302" name="Google Shape;302;p25"/>
          <p:cNvGrpSpPr/>
          <p:nvPr/>
        </p:nvGrpSpPr>
        <p:grpSpPr>
          <a:xfrm>
            <a:off x="8667575" y="354367"/>
            <a:ext cx="528000" cy="528000"/>
            <a:chOff x="3206306" y="3934275"/>
            <a:chExt cx="396000" cy="396000"/>
          </a:xfrm>
        </p:grpSpPr>
        <p:sp>
          <p:nvSpPr>
            <p:cNvPr id="303" name="Google Shape;303;p25"/>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04" name="Google Shape;304;p25"/>
            <p:cNvSpPr txBox="1"/>
            <p:nvPr/>
          </p:nvSpPr>
          <p:spPr>
            <a:xfrm>
              <a:off x="3241550" y="3937850"/>
              <a:ext cx="325500" cy="260400"/>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fr-FR" sz="1867" b="1">
                  <a:solidFill>
                    <a:srgbClr val="FFFFFF"/>
                  </a:solidFill>
                  <a:latin typeface="Helvetica Neue"/>
                  <a:ea typeface="Helvetica Neue"/>
                  <a:cs typeface="Helvetica Neue"/>
                  <a:sym typeface="Helvetica Neue"/>
                </a:rPr>
                <a:t>1</a:t>
              </a:r>
              <a:endParaRPr sz="1867">
                <a:solidFill>
                  <a:srgbClr val="000000"/>
                </a:solidFill>
                <a:latin typeface="Arial"/>
                <a:ea typeface="Arial"/>
                <a:cs typeface="Arial"/>
                <a:sym typeface="Arial"/>
              </a:endParaRPr>
            </a:p>
          </p:txBody>
        </p:sp>
      </p:grpSp>
      <p:grpSp>
        <p:nvGrpSpPr>
          <p:cNvPr id="305" name="Google Shape;305;p25"/>
          <p:cNvGrpSpPr/>
          <p:nvPr/>
        </p:nvGrpSpPr>
        <p:grpSpPr>
          <a:xfrm>
            <a:off x="5254587" y="3626133"/>
            <a:ext cx="528000" cy="528000"/>
            <a:chOff x="3206306" y="3934275"/>
            <a:chExt cx="396000" cy="396000"/>
          </a:xfrm>
        </p:grpSpPr>
        <p:sp>
          <p:nvSpPr>
            <p:cNvPr id="306" name="Google Shape;306;p25"/>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3725"/>
                </a:srgbClr>
              </a:outerShdw>
            </a:effectLst>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07" name="Google Shape;307;p25"/>
            <p:cNvSpPr txBox="1"/>
            <p:nvPr/>
          </p:nvSpPr>
          <p:spPr>
            <a:xfrm>
              <a:off x="3241550" y="3937850"/>
              <a:ext cx="325500" cy="260400"/>
            </a:xfrm>
            <a:prstGeom prst="rect">
              <a:avLst/>
            </a:prstGeom>
            <a:noFill/>
            <a:ln>
              <a:noFill/>
            </a:ln>
            <a:effectLst>
              <a:outerShdw blurRad="28575" dist="9525" dir="5400000" algn="bl" rotWithShape="0">
                <a:srgbClr val="073763">
                  <a:alpha val="13725"/>
                </a:srgbClr>
              </a:outerShdw>
            </a:effectLst>
          </p:spPr>
          <p:txBody>
            <a:bodyPr spcFirstLastPara="1" wrap="square" lIns="121900" tIns="121900" rIns="121900" bIns="121900" anchor="t" anchorCtr="0">
              <a:noAutofit/>
            </a:bodyPr>
            <a:lstStyle/>
            <a:p>
              <a:pPr algn="ctr">
                <a:buClr>
                  <a:srgbClr val="000000"/>
                </a:buClr>
                <a:buSzPts val="1400"/>
              </a:pPr>
              <a:r>
                <a:rPr lang="fr-FR" sz="1867" b="1">
                  <a:solidFill>
                    <a:srgbClr val="FFFFFF"/>
                  </a:solidFill>
                  <a:latin typeface="Helvetica Neue"/>
                  <a:ea typeface="Helvetica Neue"/>
                  <a:cs typeface="Helvetica Neue"/>
                  <a:sym typeface="Helvetica Neue"/>
                </a:rPr>
                <a:t>2</a:t>
              </a:r>
              <a:endParaRPr sz="1867">
                <a:solidFill>
                  <a:srgbClr val="000000"/>
                </a:solidFill>
                <a:latin typeface="Arial"/>
                <a:ea typeface="Arial"/>
                <a:cs typeface="Arial"/>
                <a:sym typeface="Arial"/>
              </a:endParaRPr>
            </a:p>
          </p:txBody>
        </p:sp>
      </p:grpSp>
      <p:sp>
        <p:nvSpPr>
          <p:cNvPr id="308" name="Google Shape;308;p25"/>
          <p:cNvSpPr txBox="1"/>
          <p:nvPr/>
        </p:nvSpPr>
        <p:spPr>
          <a:xfrm>
            <a:off x="8667567" y="2950233"/>
            <a:ext cx="3098800" cy="1544400"/>
          </a:xfrm>
          <a:prstGeom prst="rect">
            <a:avLst/>
          </a:prstGeom>
          <a:noFill/>
          <a:ln>
            <a:noFill/>
          </a:ln>
        </p:spPr>
        <p:txBody>
          <a:bodyPr spcFirstLastPara="1" wrap="square" lIns="121900" tIns="144000" rIns="121900" bIns="121900" anchor="t" anchorCtr="0">
            <a:noAutofit/>
          </a:bodyPr>
          <a:lstStyle/>
          <a:p>
            <a:pPr>
              <a:buClr>
                <a:srgbClr val="000000"/>
              </a:buClr>
              <a:buSzPts val="1000"/>
            </a:pPr>
            <a:r>
              <a:rPr lang="fr-FR" sz="1333" b="1">
                <a:solidFill>
                  <a:schemeClr val="lt1"/>
                </a:solidFill>
                <a:latin typeface="Arial"/>
                <a:ea typeface="Arial"/>
                <a:cs typeface="Arial"/>
                <a:sym typeface="Arial"/>
              </a:rPr>
              <a:t>Statut</a:t>
            </a:r>
            <a:endParaRPr sz="1333" b="1">
              <a:solidFill>
                <a:schemeClr val="lt1"/>
              </a:solidFill>
              <a:latin typeface="Arial"/>
              <a:ea typeface="Arial"/>
              <a:cs typeface="Arial"/>
              <a:sym typeface="Arial"/>
            </a:endParaRPr>
          </a:p>
          <a:p>
            <a:pPr>
              <a:buClr>
                <a:srgbClr val="000000"/>
              </a:buClr>
              <a:buSzPts val="1000"/>
            </a:pPr>
            <a:r>
              <a:rPr lang="fr-FR" sz="1333">
                <a:solidFill>
                  <a:schemeClr val="lt1"/>
                </a:solidFill>
                <a:latin typeface="Arial"/>
                <a:ea typeface="Arial"/>
                <a:cs typeface="Arial"/>
                <a:sym typeface="Arial"/>
              </a:rPr>
              <a:t>Il est toujours possible d’annuler une note de frais qui est seulement à l’état </a:t>
            </a:r>
            <a:r>
              <a:rPr lang="fr-FR" sz="1333" b="1">
                <a:solidFill>
                  <a:schemeClr val="lt1"/>
                </a:solidFill>
                <a:latin typeface="Arial"/>
                <a:ea typeface="Arial"/>
                <a:cs typeface="Arial"/>
                <a:sym typeface="Arial"/>
              </a:rPr>
              <a:t>« Créée ». </a:t>
            </a:r>
            <a:r>
              <a:rPr lang="fr-FR" sz="1333">
                <a:solidFill>
                  <a:schemeClr val="lt1"/>
                </a:solidFill>
                <a:latin typeface="Arial"/>
                <a:ea typeface="Arial"/>
                <a:cs typeface="Arial"/>
                <a:sym typeface="Arial"/>
              </a:rPr>
              <a:t>Lorsqu’une note de frais est annulée, son contenu se retrouve </a:t>
            </a:r>
            <a:r>
              <a:rPr lang="fr-FR" sz="1333">
                <a:solidFill>
                  <a:schemeClr val="lt1"/>
                </a:solidFill>
              </a:rPr>
              <a:t>dan</a:t>
            </a:r>
            <a:r>
              <a:rPr lang="fr-FR" sz="1333">
                <a:solidFill>
                  <a:schemeClr val="lt1"/>
                </a:solidFill>
                <a:latin typeface="Arial"/>
                <a:ea typeface="Arial"/>
                <a:cs typeface="Arial"/>
                <a:sym typeface="Arial"/>
              </a:rPr>
              <a:t>s l</a:t>
            </a:r>
            <a:r>
              <a:rPr lang="fr-FR" sz="1333">
                <a:solidFill>
                  <a:schemeClr val="lt1"/>
                </a:solidFill>
              </a:rPr>
              <a:t>’onglet</a:t>
            </a:r>
            <a:r>
              <a:rPr lang="fr-FR" sz="1333">
                <a:solidFill>
                  <a:schemeClr val="lt1"/>
                </a:solidFill>
                <a:latin typeface="Arial"/>
                <a:ea typeface="Arial"/>
                <a:cs typeface="Arial"/>
                <a:sym typeface="Arial"/>
              </a:rPr>
              <a:t> </a:t>
            </a:r>
            <a:r>
              <a:rPr lang="fr-FR" sz="1333" b="1">
                <a:solidFill>
                  <a:schemeClr val="lt1"/>
                </a:solidFill>
                <a:latin typeface="Arial"/>
                <a:ea typeface="Arial"/>
                <a:cs typeface="Arial"/>
                <a:sym typeface="Arial"/>
              </a:rPr>
              <a:t>« Dépenses ».</a:t>
            </a:r>
            <a:endParaRPr sz="1333" b="1">
              <a:solidFill>
                <a:schemeClr val="dk1"/>
              </a:solidFill>
              <a:latin typeface="Arial"/>
              <a:ea typeface="Arial"/>
              <a:cs typeface="Arial"/>
              <a:sym typeface="Arial"/>
            </a:endParaRPr>
          </a:p>
          <a:p>
            <a:pPr>
              <a:buClr>
                <a:srgbClr val="000000"/>
              </a:buClr>
              <a:buSzPts val="1000"/>
            </a:pPr>
            <a:endParaRPr sz="1333">
              <a:solidFill>
                <a:srgbClr val="FFFFFF"/>
              </a:solidFill>
              <a:latin typeface="Arial"/>
              <a:ea typeface="Arial"/>
              <a:cs typeface="Arial"/>
              <a:sym typeface="Arial"/>
            </a:endParaRPr>
          </a:p>
        </p:txBody>
      </p:sp>
      <p:grpSp>
        <p:nvGrpSpPr>
          <p:cNvPr id="309" name="Google Shape;309;p25"/>
          <p:cNvGrpSpPr/>
          <p:nvPr/>
        </p:nvGrpSpPr>
        <p:grpSpPr>
          <a:xfrm>
            <a:off x="8667575" y="2422233"/>
            <a:ext cx="528000" cy="528000"/>
            <a:chOff x="3206306" y="3934275"/>
            <a:chExt cx="396000" cy="396000"/>
          </a:xfrm>
        </p:grpSpPr>
        <p:sp>
          <p:nvSpPr>
            <p:cNvPr id="310" name="Google Shape;310;p25"/>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11" name="Google Shape;311;p25"/>
            <p:cNvSpPr txBox="1"/>
            <p:nvPr/>
          </p:nvSpPr>
          <p:spPr>
            <a:xfrm>
              <a:off x="3241550" y="3937850"/>
              <a:ext cx="325500" cy="260400"/>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fr-FR" sz="1867" b="1">
                  <a:solidFill>
                    <a:srgbClr val="FFFFFF"/>
                  </a:solidFill>
                  <a:latin typeface="Helvetica Neue"/>
                  <a:ea typeface="Helvetica Neue"/>
                  <a:cs typeface="Helvetica Neue"/>
                  <a:sym typeface="Helvetica Neue"/>
                </a:rPr>
                <a:t>2</a:t>
              </a:r>
              <a:endParaRPr sz="1867">
                <a:solidFill>
                  <a:srgbClr val="000000"/>
                </a:solidFill>
                <a:latin typeface="Arial"/>
                <a:ea typeface="Arial"/>
                <a:cs typeface="Arial"/>
                <a:sym typeface="Arial"/>
              </a:endParaRPr>
            </a:p>
          </p:txBody>
        </p:sp>
      </p:grpSp>
      <p:grpSp>
        <p:nvGrpSpPr>
          <p:cNvPr id="312" name="Google Shape;312;p25"/>
          <p:cNvGrpSpPr/>
          <p:nvPr/>
        </p:nvGrpSpPr>
        <p:grpSpPr>
          <a:xfrm>
            <a:off x="6310625" y="4494644"/>
            <a:ext cx="528000" cy="528000"/>
            <a:chOff x="3206306" y="3934275"/>
            <a:chExt cx="396000" cy="396000"/>
          </a:xfrm>
        </p:grpSpPr>
        <p:sp>
          <p:nvSpPr>
            <p:cNvPr id="313" name="Google Shape;313;p25"/>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3725"/>
                </a:srgbClr>
              </a:outerShdw>
            </a:effectLst>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14" name="Google Shape;314;p25"/>
            <p:cNvSpPr txBox="1"/>
            <p:nvPr/>
          </p:nvSpPr>
          <p:spPr>
            <a:xfrm>
              <a:off x="3241550" y="3937850"/>
              <a:ext cx="325500" cy="260400"/>
            </a:xfrm>
            <a:prstGeom prst="rect">
              <a:avLst/>
            </a:prstGeom>
            <a:noFill/>
            <a:ln>
              <a:noFill/>
            </a:ln>
            <a:effectLst>
              <a:outerShdw blurRad="28575" dist="9525" dir="5400000" algn="bl" rotWithShape="0">
                <a:srgbClr val="073763">
                  <a:alpha val="13725"/>
                </a:srgbClr>
              </a:outerShdw>
            </a:effectLst>
          </p:spPr>
          <p:txBody>
            <a:bodyPr spcFirstLastPara="1" wrap="square" lIns="121900" tIns="121900" rIns="121900" bIns="121900" anchor="t" anchorCtr="0">
              <a:noAutofit/>
            </a:bodyPr>
            <a:lstStyle/>
            <a:p>
              <a:pPr algn="ctr">
                <a:buClr>
                  <a:srgbClr val="000000"/>
                </a:buClr>
                <a:buSzPts val="1400"/>
              </a:pPr>
              <a:r>
                <a:rPr lang="fr-FR" sz="1867" b="1">
                  <a:solidFill>
                    <a:srgbClr val="FFFFFF"/>
                  </a:solidFill>
                  <a:latin typeface="Helvetica Neue"/>
                  <a:ea typeface="Helvetica Neue"/>
                  <a:cs typeface="Helvetica Neue"/>
                  <a:sym typeface="Helvetica Neue"/>
                </a:rPr>
                <a:t>3</a:t>
              </a:r>
              <a:endParaRPr sz="1867">
                <a:solidFill>
                  <a:srgbClr val="000000"/>
                </a:solidFill>
                <a:latin typeface="Arial"/>
                <a:ea typeface="Arial"/>
                <a:cs typeface="Arial"/>
                <a:sym typeface="Arial"/>
              </a:endParaRPr>
            </a:p>
          </p:txBody>
        </p:sp>
      </p:grpSp>
      <p:sp>
        <p:nvSpPr>
          <p:cNvPr id="315" name="Google Shape;315;p25"/>
          <p:cNvSpPr txBox="1"/>
          <p:nvPr/>
        </p:nvSpPr>
        <p:spPr>
          <a:xfrm>
            <a:off x="8667567" y="5278884"/>
            <a:ext cx="3098800" cy="1036400"/>
          </a:xfrm>
          <a:prstGeom prst="rect">
            <a:avLst/>
          </a:prstGeom>
          <a:noFill/>
          <a:ln>
            <a:noFill/>
          </a:ln>
        </p:spPr>
        <p:txBody>
          <a:bodyPr spcFirstLastPara="1" wrap="square" lIns="121900" tIns="144000" rIns="121900" bIns="121900" anchor="t" anchorCtr="0">
            <a:noAutofit/>
          </a:bodyPr>
          <a:lstStyle/>
          <a:p>
            <a:pPr>
              <a:buClr>
                <a:srgbClr val="000000"/>
              </a:buClr>
              <a:buSzPts val="1000"/>
            </a:pPr>
            <a:r>
              <a:rPr lang="fr-FR" sz="1333">
                <a:solidFill>
                  <a:schemeClr val="lt1"/>
                </a:solidFill>
                <a:latin typeface="Arial"/>
                <a:ea typeface="Arial"/>
                <a:cs typeface="Arial"/>
                <a:sym typeface="Arial"/>
              </a:rPr>
              <a:t>Cette alerte signale une anomalie</a:t>
            </a:r>
            <a:br>
              <a:rPr lang="fr-FR" sz="1333">
                <a:solidFill>
                  <a:schemeClr val="lt1"/>
                </a:solidFill>
                <a:latin typeface="Arial"/>
                <a:ea typeface="Arial"/>
                <a:cs typeface="Arial"/>
                <a:sym typeface="Arial"/>
              </a:rPr>
            </a:br>
            <a:r>
              <a:rPr lang="fr-FR" sz="1333">
                <a:solidFill>
                  <a:schemeClr val="lt1"/>
                </a:solidFill>
                <a:latin typeface="Arial"/>
                <a:ea typeface="Arial"/>
                <a:cs typeface="Arial"/>
                <a:sym typeface="Arial"/>
              </a:rPr>
              <a:t>(ex : le dépassement d’un plafond, </a:t>
            </a:r>
            <a:br>
              <a:rPr lang="fr-FR" sz="1333">
                <a:solidFill>
                  <a:schemeClr val="lt1"/>
                </a:solidFill>
                <a:latin typeface="Arial"/>
                <a:ea typeface="Arial"/>
                <a:cs typeface="Arial"/>
                <a:sym typeface="Arial"/>
              </a:rPr>
            </a:br>
            <a:r>
              <a:rPr lang="fr-FR" sz="1333">
                <a:solidFill>
                  <a:schemeClr val="lt1"/>
                </a:solidFill>
                <a:latin typeface="Arial"/>
                <a:ea typeface="Arial"/>
                <a:cs typeface="Arial"/>
                <a:sym typeface="Arial"/>
              </a:rPr>
              <a:t>la déclaration d’une dépense un jour d’absence).</a:t>
            </a:r>
            <a:endParaRPr sz="1333">
              <a:solidFill>
                <a:schemeClr val="lt1"/>
              </a:solidFill>
              <a:latin typeface="Arial"/>
              <a:ea typeface="Arial"/>
              <a:cs typeface="Arial"/>
              <a:sym typeface="Arial"/>
            </a:endParaRPr>
          </a:p>
          <a:p>
            <a:pPr>
              <a:buClr>
                <a:srgbClr val="000000"/>
              </a:buClr>
              <a:buSzPts val="1000"/>
            </a:pPr>
            <a:endParaRPr sz="1333" b="1">
              <a:solidFill>
                <a:schemeClr val="lt1"/>
              </a:solidFill>
              <a:latin typeface="Arial"/>
              <a:ea typeface="Arial"/>
              <a:cs typeface="Arial"/>
              <a:sym typeface="Arial"/>
            </a:endParaRPr>
          </a:p>
        </p:txBody>
      </p:sp>
      <p:grpSp>
        <p:nvGrpSpPr>
          <p:cNvPr id="316" name="Google Shape;316;p25"/>
          <p:cNvGrpSpPr/>
          <p:nvPr/>
        </p:nvGrpSpPr>
        <p:grpSpPr>
          <a:xfrm>
            <a:off x="8667575" y="4750884"/>
            <a:ext cx="528000" cy="528000"/>
            <a:chOff x="3206306" y="3934275"/>
            <a:chExt cx="396000" cy="396000"/>
          </a:xfrm>
        </p:grpSpPr>
        <p:sp>
          <p:nvSpPr>
            <p:cNvPr id="317" name="Google Shape;317;p25"/>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18" name="Google Shape;318;p25"/>
            <p:cNvSpPr txBox="1"/>
            <p:nvPr/>
          </p:nvSpPr>
          <p:spPr>
            <a:xfrm>
              <a:off x="3241550" y="3937850"/>
              <a:ext cx="325500" cy="260400"/>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fr-FR" sz="1867" b="1">
                  <a:solidFill>
                    <a:srgbClr val="FFFFFF"/>
                  </a:solidFill>
                  <a:latin typeface="Helvetica Neue"/>
                  <a:ea typeface="Helvetica Neue"/>
                  <a:cs typeface="Helvetica Neue"/>
                  <a:sym typeface="Helvetica Neue"/>
                </a:rPr>
                <a:t>3</a:t>
              </a:r>
              <a:endParaRPr sz="1867">
                <a:solidFill>
                  <a:srgbClr val="000000"/>
                </a:solidFill>
                <a:latin typeface="Arial"/>
                <a:ea typeface="Arial"/>
                <a:cs typeface="Arial"/>
                <a:sym typeface="Arial"/>
              </a:endParaRPr>
            </a:p>
          </p:txBody>
        </p:sp>
      </p:grpSp>
      <p:grpSp>
        <p:nvGrpSpPr>
          <p:cNvPr id="319" name="Google Shape;319;p25"/>
          <p:cNvGrpSpPr/>
          <p:nvPr/>
        </p:nvGrpSpPr>
        <p:grpSpPr>
          <a:xfrm>
            <a:off x="6980300" y="3805265"/>
            <a:ext cx="528000" cy="528000"/>
            <a:chOff x="3206306" y="3934275"/>
            <a:chExt cx="396000" cy="396000"/>
          </a:xfrm>
        </p:grpSpPr>
        <p:sp>
          <p:nvSpPr>
            <p:cNvPr id="320" name="Google Shape;320;p25"/>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3725"/>
                </a:srgbClr>
              </a:outerShdw>
            </a:effectLst>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21" name="Google Shape;321;p25"/>
            <p:cNvSpPr txBox="1"/>
            <p:nvPr/>
          </p:nvSpPr>
          <p:spPr>
            <a:xfrm>
              <a:off x="3241550" y="3937850"/>
              <a:ext cx="325500" cy="260400"/>
            </a:xfrm>
            <a:prstGeom prst="rect">
              <a:avLst/>
            </a:prstGeom>
            <a:noFill/>
            <a:ln>
              <a:noFill/>
            </a:ln>
            <a:effectLst>
              <a:outerShdw blurRad="28575" dist="9525" dir="5400000" algn="bl" rotWithShape="0">
                <a:srgbClr val="073763">
                  <a:alpha val="13725"/>
                </a:srgbClr>
              </a:outerShdw>
            </a:effectLst>
          </p:spPr>
          <p:txBody>
            <a:bodyPr spcFirstLastPara="1" wrap="square" lIns="121900" tIns="121900" rIns="121900" bIns="121900" anchor="t" anchorCtr="0">
              <a:noAutofit/>
            </a:bodyPr>
            <a:lstStyle/>
            <a:p>
              <a:pPr algn="ctr">
                <a:buClr>
                  <a:srgbClr val="000000"/>
                </a:buClr>
                <a:buSzPts val="1400"/>
              </a:pPr>
              <a:r>
                <a:rPr lang="fr-FR" sz="1867" b="1">
                  <a:solidFill>
                    <a:srgbClr val="FFFFFF"/>
                  </a:solidFill>
                  <a:latin typeface="Helvetica Neue"/>
                  <a:ea typeface="Helvetica Neue"/>
                  <a:cs typeface="Helvetica Neue"/>
                  <a:sym typeface="Helvetica Neue"/>
                </a:rPr>
                <a:t>2</a:t>
              </a:r>
              <a:endParaRPr sz="1867">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2856716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Google Shape;326;p26"/>
          <p:cNvPicPr preferRelativeResize="0"/>
          <p:nvPr/>
        </p:nvPicPr>
        <p:blipFill>
          <a:blip r:embed="rId3">
            <a:alphaModFix/>
          </a:blip>
          <a:stretch>
            <a:fillRect/>
          </a:stretch>
        </p:blipFill>
        <p:spPr>
          <a:xfrm>
            <a:off x="214267" y="2578097"/>
            <a:ext cx="7572467" cy="2351400"/>
          </a:xfrm>
          <a:prstGeom prst="rect">
            <a:avLst/>
          </a:prstGeom>
          <a:noFill/>
          <a:ln>
            <a:noFill/>
          </a:ln>
          <a:effectLst>
            <a:outerShdw blurRad="485775" dist="19050" algn="bl" rotWithShape="0">
              <a:srgbClr val="073763">
                <a:alpha val="20000"/>
              </a:srgbClr>
            </a:outerShdw>
          </a:effectLst>
        </p:spPr>
      </p:pic>
      <p:sp>
        <p:nvSpPr>
          <p:cNvPr id="327" name="Google Shape;327;p26"/>
          <p:cNvSpPr txBox="1">
            <a:spLocks noGrp="1"/>
          </p:cNvSpPr>
          <p:nvPr>
            <p:ph type="sldNum" idx="12"/>
          </p:nvPr>
        </p:nvSpPr>
        <p:spPr>
          <a:xfrm>
            <a:off x="8737600" y="6356351"/>
            <a:ext cx="2844800" cy="365200"/>
          </a:xfrm>
          <a:prstGeom prst="rect">
            <a:avLst/>
          </a:prstGeom>
          <a:noFill/>
          <a:ln>
            <a:noFill/>
          </a:ln>
        </p:spPr>
        <p:txBody>
          <a:bodyPr spcFirstLastPara="1" vert="horz" wrap="square" lIns="121900" tIns="60933" rIns="121900" bIns="60933" rtlCol="0" anchor="ctr" anchorCtr="0">
            <a:noAutofit/>
          </a:bodyPr>
          <a:lstStyle/>
          <a:p>
            <a:fld id="{00000000-1234-1234-1234-123412341234}" type="slidenum">
              <a:rPr lang="fr-FR">
                <a:solidFill>
                  <a:srgbClr val="FFFFFF"/>
                </a:solidFill>
              </a:rPr>
              <a:pPr/>
              <a:t>15</a:t>
            </a:fld>
            <a:endParaRPr>
              <a:solidFill>
                <a:srgbClr val="FFFFFF"/>
              </a:solidFill>
            </a:endParaRPr>
          </a:p>
        </p:txBody>
      </p:sp>
      <p:sp>
        <p:nvSpPr>
          <p:cNvPr id="328" name="Google Shape;328;p26"/>
          <p:cNvSpPr txBox="1"/>
          <p:nvPr/>
        </p:nvSpPr>
        <p:spPr>
          <a:xfrm>
            <a:off x="8667567" y="1471933"/>
            <a:ext cx="3386400" cy="1340400"/>
          </a:xfrm>
          <a:prstGeom prst="rect">
            <a:avLst/>
          </a:prstGeom>
          <a:noFill/>
          <a:ln>
            <a:noFill/>
          </a:ln>
        </p:spPr>
        <p:txBody>
          <a:bodyPr spcFirstLastPara="1" wrap="square" lIns="121900" tIns="144000" rIns="121900" bIns="121900" anchor="t" anchorCtr="0">
            <a:noAutofit/>
          </a:bodyPr>
          <a:lstStyle/>
          <a:p>
            <a:pPr>
              <a:buClr>
                <a:srgbClr val="000000"/>
              </a:buClr>
              <a:buSzPts val="1000"/>
            </a:pPr>
            <a:r>
              <a:rPr lang="fr-FR" sz="1333" b="1">
                <a:solidFill>
                  <a:schemeClr val="lt1"/>
                </a:solidFill>
                <a:latin typeface="Arial"/>
                <a:ea typeface="Arial"/>
                <a:cs typeface="Arial"/>
                <a:sym typeface="Arial"/>
              </a:rPr>
              <a:t>Remboursement en attente</a:t>
            </a:r>
            <a:endParaRPr sz="1333" b="1">
              <a:solidFill>
                <a:schemeClr val="lt1"/>
              </a:solidFill>
              <a:latin typeface="Arial"/>
              <a:ea typeface="Arial"/>
              <a:cs typeface="Arial"/>
              <a:sym typeface="Arial"/>
            </a:endParaRPr>
          </a:p>
          <a:p>
            <a:pPr>
              <a:buClr>
                <a:srgbClr val="000000"/>
              </a:buClr>
              <a:buSzPts val="1000"/>
            </a:pPr>
            <a:r>
              <a:rPr lang="fr-FR" sz="1333">
                <a:solidFill>
                  <a:schemeClr val="lt1"/>
                </a:solidFill>
                <a:latin typeface="Arial"/>
                <a:ea typeface="Arial"/>
                <a:cs typeface="Arial"/>
                <a:sym typeface="Arial"/>
              </a:rPr>
              <a:t>Somme du montant des notes de frais déclarées en attente de paiement. </a:t>
            </a:r>
            <a:endParaRPr sz="1333" b="1">
              <a:solidFill>
                <a:srgbClr val="FFFFFF"/>
              </a:solidFill>
              <a:latin typeface="Arial"/>
              <a:ea typeface="Arial"/>
              <a:cs typeface="Arial"/>
              <a:sym typeface="Arial"/>
            </a:endParaRPr>
          </a:p>
        </p:txBody>
      </p:sp>
      <p:sp>
        <p:nvSpPr>
          <p:cNvPr id="329" name="Google Shape;329;p26"/>
          <p:cNvSpPr txBox="1">
            <a:spLocks noGrp="1"/>
          </p:cNvSpPr>
          <p:nvPr>
            <p:ph type="title" idx="4294967295"/>
          </p:nvPr>
        </p:nvSpPr>
        <p:spPr>
          <a:xfrm>
            <a:off x="0" y="504467"/>
            <a:ext cx="8176800" cy="765200"/>
          </a:xfrm>
          <a:prstGeom prst="rect">
            <a:avLst/>
          </a:prstGeom>
          <a:noFill/>
          <a:ln>
            <a:noFill/>
          </a:ln>
        </p:spPr>
        <p:txBody>
          <a:bodyPr spcFirstLastPara="1" vert="horz" wrap="square" lIns="121900" tIns="60933" rIns="121900" bIns="60933" rtlCol="0" anchor="t" anchorCtr="0">
            <a:noAutofit/>
          </a:bodyPr>
          <a:lstStyle/>
          <a:p>
            <a:pPr algn="ctr">
              <a:lnSpc>
                <a:spcPct val="100000"/>
              </a:lnSpc>
              <a:spcBef>
                <a:spcPts val="0"/>
              </a:spcBef>
              <a:buClr>
                <a:schemeClr val="lt1"/>
              </a:buClr>
              <a:buSzPts val="1400"/>
            </a:pPr>
            <a:r>
              <a:rPr lang="fr-FR" sz="1867">
                <a:solidFill>
                  <a:srgbClr val="5FC871"/>
                </a:solidFill>
              </a:rPr>
              <a:t>ONGLET NOTES DE FRAIS</a:t>
            </a:r>
            <a:endParaRPr sz="1867">
              <a:solidFill>
                <a:srgbClr val="5FC871"/>
              </a:solidFill>
            </a:endParaRPr>
          </a:p>
          <a:p>
            <a:pPr algn="ctr">
              <a:lnSpc>
                <a:spcPct val="100000"/>
              </a:lnSpc>
              <a:spcBef>
                <a:spcPts val="0"/>
              </a:spcBef>
              <a:buClr>
                <a:schemeClr val="lt1"/>
              </a:buClr>
              <a:buSzPts val="1400"/>
            </a:pPr>
            <a:r>
              <a:rPr lang="fr-FR" sz="1333">
                <a:solidFill>
                  <a:srgbClr val="999999"/>
                </a:solidFill>
              </a:rPr>
              <a:t>SUIVRE SA SITUATION FINANCIÈRE</a:t>
            </a:r>
            <a:endParaRPr sz="1333">
              <a:solidFill>
                <a:srgbClr val="999999"/>
              </a:solidFill>
            </a:endParaRPr>
          </a:p>
        </p:txBody>
      </p:sp>
      <p:grpSp>
        <p:nvGrpSpPr>
          <p:cNvPr id="330" name="Google Shape;330;p26"/>
          <p:cNvGrpSpPr/>
          <p:nvPr/>
        </p:nvGrpSpPr>
        <p:grpSpPr>
          <a:xfrm>
            <a:off x="8667575" y="943933"/>
            <a:ext cx="528000" cy="528000"/>
            <a:chOff x="3206306" y="3934275"/>
            <a:chExt cx="396000" cy="396000"/>
          </a:xfrm>
        </p:grpSpPr>
        <p:sp>
          <p:nvSpPr>
            <p:cNvPr id="331" name="Google Shape;331;p26"/>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32" name="Google Shape;332;p26"/>
            <p:cNvSpPr txBox="1"/>
            <p:nvPr/>
          </p:nvSpPr>
          <p:spPr>
            <a:xfrm>
              <a:off x="3241550" y="3937850"/>
              <a:ext cx="325500" cy="260400"/>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fr-FR" sz="1867" b="1">
                  <a:solidFill>
                    <a:srgbClr val="FFFFFF"/>
                  </a:solidFill>
                  <a:latin typeface="Arial"/>
                  <a:ea typeface="Arial"/>
                  <a:cs typeface="Arial"/>
                  <a:sym typeface="Arial"/>
                </a:rPr>
                <a:t>1</a:t>
              </a:r>
              <a:endParaRPr sz="1867">
                <a:solidFill>
                  <a:srgbClr val="000000"/>
                </a:solidFill>
                <a:latin typeface="Arial"/>
                <a:ea typeface="Arial"/>
                <a:cs typeface="Arial"/>
                <a:sym typeface="Arial"/>
              </a:endParaRPr>
            </a:p>
          </p:txBody>
        </p:sp>
      </p:grpSp>
      <p:sp>
        <p:nvSpPr>
          <p:cNvPr id="333" name="Google Shape;333;p26"/>
          <p:cNvSpPr txBox="1"/>
          <p:nvPr/>
        </p:nvSpPr>
        <p:spPr>
          <a:xfrm>
            <a:off x="8667567" y="3256833"/>
            <a:ext cx="3524400" cy="1601200"/>
          </a:xfrm>
          <a:prstGeom prst="rect">
            <a:avLst/>
          </a:prstGeom>
          <a:noFill/>
          <a:ln>
            <a:noFill/>
          </a:ln>
        </p:spPr>
        <p:txBody>
          <a:bodyPr spcFirstLastPara="1" wrap="square" lIns="121900" tIns="144000" rIns="121900" bIns="121900" anchor="t" anchorCtr="0">
            <a:noAutofit/>
          </a:bodyPr>
          <a:lstStyle/>
          <a:p>
            <a:pPr>
              <a:buClr>
                <a:srgbClr val="000000"/>
              </a:buClr>
              <a:buSzPts val="1000"/>
            </a:pPr>
            <a:r>
              <a:rPr lang="fr-FR" sz="1333" b="1">
                <a:solidFill>
                  <a:schemeClr val="lt1"/>
                </a:solidFill>
                <a:latin typeface="Arial"/>
                <a:ea typeface="Arial"/>
                <a:cs typeface="Arial"/>
                <a:sym typeface="Arial"/>
              </a:rPr>
              <a:t>Avances ponctuelles</a:t>
            </a:r>
            <a:endParaRPr sz="1333" b="1">
              <a:solidFill>
                <a:schemeClr val="lt1"/>
              </a:solidFill>
              <a:latin typeface="Arial"/>
              <a:ea typeface="Arial"/>
              <a:cs typeface="Arial"/>
              <a:sym typeface="Arial"/>
            </a:endParaRPr>
          </a:p>
          <a:p>
            <a:pPr>
              <a:buClr>
                <a:srgbClr val="000000"/>
              </a:buClr>
              <a:buSzPts val="1000"/>
            </a:pPr>
            <a:r>
              <a:rPr lang="fr-FR" sz="1333">
                <a:solidFill>
                  <a:schemeClr val="lt1"/>
                </a:solidFill>
                <a:latin typeface="Arial"/>
                <a:ea typeface="Arial"/>
                <a:cs typeface="Arial"/>
                <a:sym typeface="Arial"/>
              </a:rPr>
              <a:t>Résumé des avances ponctuelles en cours du collaborateur. Cette fenêtre n’apparaît que si vous avez un jour reçu des avances. En cliquant sur la fenêtre vous pouvez obtenir l’historique.</a:t>
            </a:r>
            <a:endParaRPr sz="1333" b="1">
              <a:solidFill>
                <a:schemeClr val="dk1"/>
              </a:solidFill>
              <a:latin typeface="Arial"/>
              <a:ea typeface="Arial"/>
              <a:cs typeface="Arial"/>
              <a:sym typeface="Arial"/>
            </a:endParaRPr>
          </a:p>
          <a:p>
            <a:pPr>
              <a:buClr>
                <a:srgbClr val="000000"/>
              </a:buClr>
              <a:buSzPts val="1000"/>
            </a:pPr>
            <a:endParaRPr sz="1333">
              <a:solidFill>
                <a:srgbClr val="FFFFFF"/>
              </a:solidFill>
              <a:latin typeface="Arial"/>
              <a:ea typeface="Arial"/>
              <a:cs typeface="Arial"/>
              <a:sym typeface="Arial"/>
            </a:endParaRPr>
          </a:p>
        </p:txBody>
      </p:sp>
      <p:grpSp>
        <p:nvGrpSpPr>
          <p:cNvPr id="334" name="Google Shape;334;p26"/>
          <p:cNvGrpSpPr/>
          <p:nvPr/>
        </p:nvGrpSpPr>
        <p:grpSpPr>
          <a:xfrm>
            <a:off x="8667575" y="2728833"/>
            <a:ext cx="528000" cy="528000"/>
            <a:chOff x="3206306" y="3934275"/>
            <a:chExt cx="396000" cy="396000"/>
          </a:xfrm>
        </p:grpSpPr>
        <p:sp>
          <p:nvSpPr>
            <p:cNvPr id="335" name="Google Shape;335;p26"/>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36" name="Google Shape;336;p26"/>
            <p:cNvSpPr txBox="1"/>
            <p:nvPr/>
          </p:nvSpPr>
          <p:spPr>
            <a:xfrm>
              <a:off x="3241550" y="3937850"/>
              <a:ext cx="325500" cy="260400"/>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fr-FR" sz="1867" b="1">
                  <a:solidFill>
                    <a:srgbClr val="FFFFFF"/>
                  </a:solidFill>
                  <a:latin typeface="Arial"/>
                  <a:ea typeface="Arial"/>
                  <a:cs typeface="Arial"/>
                  <a:sym typeface="Arial"/>
                </a:rPr>
                <a:t>2</a:t>
              </a:r>
              <a:endParaRPr sz="1867">
                <a:solidFill>
                  <a:srgbClr val="000000"/>
                </a:solidFill>
                <a:latin typeface="Arial"/>
                <a:ea typeface="Arial"/>
                <a:cs typeface="Arial"/>
                <a:sym typeface="Arial"/>
              </a:endParaRPr>
            </a:p>
          </p:txBody>
        </p:sp>
      </p:grpSp>
      <p:sp>
        <p:nvSpPr>
          <p:cNvPr id="337" name="Google Shape;337;p26"/>
          <p:cNvSpPr txBox="1"/>
          <p:nvPr/>
        </p:nvSpPr>
        <p:spPr>
          <a:xfrm>
            <a:off x="8667567" y="5690859"/>
            <a:ext cx="3098800" cy="528000"/>
          </a:xfrm>
          <a:prstGeom prst="rect">
            <a:avLst/>
          </a:prstGeom>
          <a:noFill/>
          <a:ln>
            <a:noFill/>
          </a:ln>
        </p:spPr>
        <p:txBody>
          <a:bodyPr spcFirstLastPara="1" wrap="square" lIns="121900" tIns="144000" rIns="121900" bIns="121900" anchor="t" anchorCtr="0">
            <a:noAutofit/>
          </a:bodyPr>
          <a:lstStyle/>
          <a:p>
            <a:pPr>
              <a:buClr>
                <a:schemeClr val="dk1"/>
              </a:buClr>
              <a:buSzPts val="1100"/>
            </a:pPr>
            <a:r>
              <a:rPr lang="fr-FR" sz="1333" b="1">
                <a:solidFill>
                  <a:schemeClr val="lt1"/>
                </a:solidFill>
                <a:latin typeface="Arial"/>
                <a:ea typeface="Arial"/>
                <a:cs typeface="Arial"/>
                <a:sym typeface="Arial"/>
              </a:rPr>
              <a:t>Avances permanentes</a:t>
            </a:r>
            <a:endParaRPr sz="1333">
              <a:solidFill>
                <a:schemeClr val="lt1"/>
              </a:solidFill>
              <a:latin typeface="Arial"/>
              <a:ea typeface="Arial"/>
              <a:cs typeface="Arial"/>
              <a:sym typeface="Arial"/>
            </a:endParaRPr>
          </a:p>
          <a:p>
            <a:pPr>
              <a:buClr>
                <a:srgbClr val="000000"/>
              </a:buClr>
              <a:buSzPts val="1000"/>
            </a:pPr>
            <a:endParaRPr sz="1333" b="1">
              <a:solidFill>
                <a:schemeClr val="lt1"/>
              </a:solidFill>
              <a:latin typeface="Arial"/>
              <a:ea typeface="Arial"/>
              <a:cs typeface="Arial"/>
              <a:sym typeface="Arial"/>
            </a:endParaRPr>
          </a:p>
        </p:txBody>
      </p:sp>
      <p:grpSp>
        <p:nvGrpSpPr>
          <p:cNvPr id="338" name="Google Shape;338;p26"/>
          <p:cNvGrpSpPr/>
          <p:nvPr/>
        </p:nvGrpSpPr>
        <p:grpSpPr>
          <a:xfrm>
            <a:off x="8667575" y="5162851"/>
            <a:ext cx="528000" cy="528000"/>
            <a:chOff x="3206306" y="3934275"/>
            <a:chExt cx="396000" cy="396000"/>
          </a:xfrm>
        </p:grpSpPr>
        <p:sp>
          <p:nvSpPr>
            <p:cNvPr id="339" name="Google Shape;339;p26"/>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40" name="Google Shape;340;p26"/>
            <p:cNvSpPr txBox="1"/>
            <p:nvPr/>
          </p:nvSpPr>
          <p:spPr>
            <a:xfrm>
              <a:off x="3241550" y="3937850"/>
              <a:ext cx="325500" cy="260400"/>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fr-FR" sz="1867" b="1">
                  <a:solidFill>
                    <a:srgbClr val="FFFFFF"/>
                  </a:solidFill>
                  <a:latin typeface="Arial"/>
                  <a:ea typeface="Arial"/>
                  <a:cs typeface="Arial"/>
                  <a:sym typeface="Arial"/>
                </a:rPr>
                <a:t>3</a:t>
              </a:r>
              <a:endParaRPr sz="1867">
                <a:solidFill>
                  <a:srgbClr val="000000"/>
                </a:solidFill>
                <a:latin typeface="Arial"/>
                <a:ea typeface="Arial"/>
                <a:cs typeface="Arial"/>
                <a:sym typeface="Arial"/>
              </a:endParaRPr>
            </a:p>
          </p:txBody>
        </p:sp>
      </p:grpSp>
      <p:grpSp>
        <p:nvGrpSpPr>
          <p:cNvPr id="341" name="Google Shape;341;p26"/>
          <p:cNvGrpSpPr/>
          <p:nvPr/>
        </p:nvGrpSpPr>
        <p:grpSpPr>
          <a:xfrm>
            <a:off x="2726457" y="3130600"/>
            <a:ext cx="528000" cy="528000"/>
            <a:chOff x="3206306" y="3934275"/>
            <a:chExt cx="396000" cy="396000"/>
          </a:xfrm>
        </p:grpSpPr>
        <p:sp>
          <p:nvSpPr>
            <p:cNvPr id="342" name="Google Shape;342;p26"/>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43" name="Google Shape;343;p26"/>
            <p:cNvSpPr txBox="1"/>
            <p:nvPr/>
          </p:nvSpPr>
          <p:spPr>
            <a:xfrm>
              <a:off x="3241550" y="3937850"/>
              <a:ext cx="325500" cy="260400"/>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fr-FR" sz="1867" b="1">
                  <a:solidFill>
                    <a:srgbClr val="FFFFFF"/>
                  </a:solidFill>
                  <a:latin typeface="Arial"/>
                  <a:ea typeface="Arial"/>
                  <a:cs typeface="Arial"/>
                  <a:sym typeface="Arial"/>
                </a:rPr>
                <a:t>1</a:t>
              </a:r>
              <a:endParaRPr sz="1867">
                <a:solidFill>
                  <a:srgbClr val="000000"/>
                </a:solidFill>
                <a:latin typeface="Arial"/>
                <a:ea typeface="Arial"/>
                <a:cs typeface="Arial"/>
                <a:sym typeface="Arial"/>
              </a:endParaRPr>
            </a:p>
          </p:txBody>
        </p:sp>
      </p:grpSp>
      <p:grpSp>
        <p:nvGrpSpPr>
          <p:cNvPr id="344" name="Google Shape;344;p26"/>
          <p:cNvGrpSpPr/>
          <p:nvPr/>
        </p:nvGrpSpPr>
        <p:grpSpPr>
          <a:xfrm>
            <a:off x="3989924" y="3130600"/>
            <a:ext cx="528000" cy="528000"/>
            <a:chOff x="3206306" y="3934275"/>
            <a:chExt cx="396000" cy="396000"/>
          </a:xfrm>
        </p:grpSpPr>
        <p:sp>
          <p:nvSpPr>
            <p:cNvPr id="345" name="Google Shape;345;p26"/>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46" name="Google Shape;346;p26"/>
            <p:cNvSpPr txBox="1"/>
            <p:nvPr/>
          </p:nvSpPr>
          <p:spPr>
            <a:xfrm>
              <a:off x="3241550" y="3937850"/>
              <a:ext cx="325500" cy="260400"/>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fr-FR" sz="1867" b="1">
                  <a:solidFill>
                    <a:srgbClr val="FFFFFF"/>
                  </a:solidFill>
                  <a:latin typeface="Arial"/>
                  <a:ea typeface="Arial"/>
                  <a:cs typeface="Arial"/>
                  <a:sym typeface="Arial"/>
                </a:rPr>
                <a:t>2</a:t>
              </a:r>
              <a:endParaRPr sz="1867">
                <a:solidFill>
                  <a:srgbClr val="000000"/>
                </a:solidFill>
                <a:latin typeface="Arial"/>
                <a:ea typeface="Arial"/>
                <a:cs typeface="Arial"/>
                <a:sym typeface="Arial"/>
              </a:endParaRPr>
            </a:p>
          </p:txBody>
        </p:sp>
      </p:grpSp>
      <p:grpSp>
        <p:nvGrpSpPr>
          <p:cNvPr id="347" name="Google Shape;347;p26"/>
          <p:cNvGrpSpPr/>
          <p:nvPr/>
        </p:nvGrpSpPr>
        <p:grpSpPr>
          <a:xfrm>
            <a:off x="6012891" y="3130584"/>
            <a:ext cx="528000" cy="528000"/>
            <a:chOff x="3206306" y="3934275"/>
            <a:chExt cx="396000" cy="396000"/>
          </a:xfrm>
        </p:grpSpPr>
        <p:sp>
          <p:nvSpPr>
            <p:cNvPr id="348" name="Google Shape;348;p26"/>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49" name="Google Shape;349;p26"/>
            <p:cNvSpPr txBox="1"/>
            <p:nvPr/>
          </p:nvSpPr>
          <p:spPr>
            <a:xfrm>
              <a:off x="3241550" y="3937850"/>
              <a:ext cx="325500" cy="260400"/>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fr-FR" sz="1867" b="1">
                  <a:solidFill>
                    <a:srgbClr val="FFFFFF"/>
                  </a:solidFill>
                  <a:latin typeface="Arial"/>
                  <a:ea typeface="Arial"/>
                  <a:cs typeface="Arial"/>
                  <a:sym typeface="Arial"/>
                </a:rPr>
                <a:t>3</a:t>
              </a:r>
              <a:endParaRPr sz="1867">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2905882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p27"/>
          <p:cNvPicPr preferRelativeResize="0"/>
          <p:nvPr/>
        </p:nvPicPr>
        <p:blipFill>
          <a:blip r:embed="rId3">
            <a:alphaModFix/>
          </a:blip>
          <a:stretch>
            <a:fillRect/>
          </a:stretch>
        </p:blipFill>
        <p:spPr>
          <a:xfrm>
            <a:off x="275685" y="1334569"/>
            <a:ext cx="7625431" cy="3399000"/>
          </a:xfrm>
          <a:prstGeom prst="rect">
            <a:avLst/>
          </a:prstGeom>
          <a:noFill/>
          <a:ln>
            <a:noFill/>
          </a:ln>
          <a:effectLst>
            <a:outerShdw blurRad="485775" dist="19050" algn="bl" rotWithShape="0">
              <a:srgbClr val="073763">
                <a:alpha val="20000"/>
              </a:srgbClr>
            </a:outerShdw>
          </a:effectLst>
        </p:spPr>
      </p:pic>
      <p:sp>
        <p:nvSpPr>
          <p:cNvPr id="355" name="Google Shape;355;p27"/>
          <p:cNvSpPr txBox="1">
            <a:spLocks noGrp="1"/>
          </p:cNvSpPr>
          <p:nvPr>
            <p:ph type="sldNum" idx="12"/>
          </p:nvPr>
        </p:nvSpPr>
        <p:spPr>
          <a:xfrm>
            <a:off x="8737600" y="6356351"/>
            <a:ext cx="2844800" cy="365200"/>
          </a:xfrm>
          <a:prstGeom prst="rect">
            <a:avLst/>
          </a:prstGeom>
          <a:noFill/>
          <a:ln>
            <a:noFill/>
          </a:ln>
        </p:spPr>
        <p:txBody>
          <a:bodyPr spcFirstLastPara="1" vert="horz" wrap="square" lIns="121900" tIns="60933" rIns="121900" bIns="60933" rtlCol="0" anchor="ctr" anchorCtr="0">
            <a:noAutofit/>
          </a:bodyPr>
          <a:lstStyle/>
          <a:p>
            <a:fld id="{00000000-1234-1234-1234-123412341234}" type="slidenum">
              <a:rPr lang="fr-FR">
                <a:solidFill>
                  <a:srgbClr val="FFFFFF"/>
                </a:solidFill>
              </a:rPr>
              <a:pPr/>
              <a:t>16</a:t>
            </a:fld>
            <a:endParaRPr>
              <a:solidFill>
                <a:srgbClr val="FFFFFF"/>
              </a:solidFill>
            </a:endParaRPr>
          </a:p>
        </p:txBody>
      </p:sp>
      <p:sp>
        <p:nvSpPr>
          <p:cNvPr id="356" name="Google Shape;356;p27"/>
          <p:cNvSpPr txBox="1">
            <a:spLocks noGrp="1"/>
          </p:cNvSpPr>
          <p:nvPr>
            <p:ph type="title" idx="4294967295"/>
          </p:nvPr>
        </p:nvSpPr>
        <p:spPr>
          <a:xfrm>
            <a:off x="0" y="504467"/>
            <a:ext cx="8176800" cy="765200"/>
          </a:xfrm>
          <a:prstGeom prst="rect">
            <a:avLst/>
          </a:prstGeom>
          <a:noFill/>
          <a:ln>
            <a:noFill/>
          </a:ln>
        </p:spPr>
        <p:txBody>
          <a:bodyPr spcFirstLastPara="1" vert="horz" wrap="square" lIns="121900" tIns="60933" rIns="121900" bIns="60933" rtlCol="0" anchor="t" anchorCtr="0">
            <a:noAutofit/>
          </a:bodyPr>
          <a:lstStyle/>
          <a:p>
            <a:pPr algn="ctr">
              <a:lnSpc>
                <a:spcPct val="100000"/>
              </a:lnSpc>
              <a:spcBef>
                <a:spcPts val="0"/>
              </a:spcBef>
              <a:buClr>
                <a:schemeClr val="lt1"/>
              </a:buClr>
              <a:buSzPts val="1400"/>
            </a:pPr>
            <a:r>
              <a:rPr lang="fr-FR" sz="1867">
                <a:solidFill>
                  <a:srgbClr val="5FC871"/>
                </a:solidFill>
              </a:rPr>
              <a:t>ONGLET COLLECTE DES JUSTIFICATIFS</a:t>
            </a:r>
            <a:endParaRPr sz="1867">
              <a:solidFill>
                <a:srgbClr val="5FC871"/>
              </a:solidFill>
            </a:endParaRPr>
          </a:p>
          <a:p>
            <a:pPr algn="ctr">
              <a:lnSpc>
                <a:spcPct val="100000"/>
              </a:lnSpc>
              <a:spcBef>
                <a:spcPts val="0"/>
              </a:spcBef>
              <a:buClr>
                <a:schemeClr val="lt1"/>
              </a:buClr>
              <a:buSzPts val="1400"/>
            </a:pPr>
            <a:r>
              <a:rPr lang="fr-FR" sz="1333">
                <a:solidFill>
                  <a:srgbClr val="999999"/>
                </a:solidFill>
              </a:rPr>
              <a:t>SYNCHRONISER LES REMONTÉES DE FACTURES</a:t>
            </a:r>
            <a:endParaRPr sz="1333">
              <a:solidFill>
                <a:srgbClr val="999999"/>
              </a:solidFill>
            </a:endParaRPr>
          </a:p>
        </p:txBody>
      </p:sp>
      <p:grpSp>
        <p:nvGrpSpPr>
          <p:cNvPr id="357" name="Google Shape;357;p27"/>
          <p:cNvGrpSpPr/>
          <p:nvPr/>
        </p:nvGrpSpPr>
        <p:grpSpPr>
          <a:xfrm>
            <a:off x="8726308" y="2102500"/>
            <a:ext cx="528000" cy="528000"/>
            <a:chOff x="3206306" y="3934275"/>
            <a:chExt cx="396000" cy="396000"/>
          </a:xfrm>
        </p:grpSpPr>
        <p:sp>
          <p:nvSpPr>
            <p:cNvPr id="358" name="Google Shape;358;p27"/>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59" name="Google Shape;359;p27"/>
            <p:cNvSpPr txBox="1"/>
            <p:nvPr/>
          </p:nvSpPr>
          <p:spPr>
            <a:xfrm>
              <a:off x="3241550" y="3937850"/>
              <a:ext cx="325500" cy="260400"/>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fr-FR" sz="1867" b="1">
                  <a:solidFill>
                    <a:srgbClr val="FFFFFF"/>
                  </a:solidFill>
                  <a:latin typeface="Arial"/>
                  <a:ea typeface="Arial"/>
                  <a:cs typeface="Arial"/>
                  <a:sym typeface="Arial"/>
                </a:rPr>
                <a:t>1</a:t>
              </a:r>
              <a:endParaRPr sz="1867">
                <a:solidFill>
                  <a:srgbClr val="000000"/>
                </a:solidFill>
                <a:latin typeface="Arial"/>
                <a:ea typeface="Arial"/>
                <a:cs typeface="Arial"/>
                <a:sym typeface="Arial"/>
              </a:endParaRPr>
            </a:p>
          </p:txBody>
        </p:sp>
      </p:grpSp>
      <p:pic>
        <p:nvPicPr>
          <p:cNvPr id="360" name="Google Shape;360;p27"/>
          <p:cNvPicPr preferRelativeResize="0"/>
          <p:nvPr/>
        </p:nvPicPr>
        <p:blipFill>
          <a:blip r:embed="rId4">
            <a:alphaModFix/>
          </a:blip>
          <a:stretch>
            <a:fillRect/>
          </a:stretch>
        </p:blipFill>
        <p:spPr>
          <a:xfrm>
            <a:off x="1562767" y="5296233"/>
            <a:ext cx="5418800" cy="1212867"/>
          </a:xfrm>
          <a:prstGeom prst="rect">
            <a:avLst/>
          </a:prstGeom>
          <a:noFill/>
          <a:ln>
            <a:noFill/>
          </a:ln>
          <a:effectLst>
            <a:outerShdw blurRad="485775" dist="19050" algn="bl" rotWithShape="0">
              <a:srgbClr val="073763">
                <a:alpha val="20000"/>
              </a:srgbClr>
            </a:outerShdw>
          </a:effectLst>
        </p:spPr>
      </p:pic>
      <p:sp>
        <p:nvSpPr>
          <p:cNvPr id="361" name="Google Shape;361;p27"/>
          <p:cNvSpPr txBox="1"/>
          <p:nvPr/>
        </p:nvSpPr>
        <p:spPr>
          <a:xfrm>
            <a:off x="8263433" y="357200"/>
            <a:ext cx="4000000" cy="1457200"/>
          </a:xfrm>
          <a:prstGeom prst="rect">
            <a:avLst/>
          </a:prstGeom>
          <a:noFill/>
          <a:ln>
            <a:noFill/>
          </a:ln>
        </p:spPr>
        <p:txBody>
          <a:bodyPr spcFirstLastPara="1" wrap="square" lIns="121900" tIns="121900" rIns="121900" bIns="121900" anchor="t" anchorCtr="0">
            <a:noAutofit/>
          </a:bodyPr>
          <a:lstStyle/>
          <a:p>
            <a:pPr>
              <a:lnSpc>
                <a:spcPct val="115000"/>
              </a:lnSpc>
            </a:pPr>
            <a:r>
              <a:rPr lang="fr-FR" sz="1333">
                <a:solidFill>
                  <a:srgbClr val="FFFFFF"/>
                </a:solidFill>
              </a:rPr>
              <a:t>Cleemy peut collecter automatiquement les justificatifs de vos achats auprès de sites marchands. Vous retrouverez vos justificatifs dans l’onglet Dépenses le lendemain de leur émission par le fournisseur.</a:t>
            </a:r>
            <a:endParaRPr sz="1333">
              <a:solidFill>
                <a:srgbClr val="FFFFFF"/>
              </a:solidFill>
            </a:endParaRPr>
          </a:p>
        </p:txBody>
      </p:sp>
      <p:sp>
        <p:nvSpPr>
          <p:cNvPr id="362" name="Google Shape;362;p27"/>
          <p:cNvSpPr txBox="1"/>
          <p:nvPr/>
        </p:nvSpPr>
        <p:spPr>
          <a:xfrm>
            <a:off x="8624700" y="2630500"/>
            <a:ext cx="3557600" cy="1744000"/>
          </a:xfrm>
          <a:prstGeom prst="rect">
            <a:avLst/>
          </a:prstGeom>
          <a:noFill/>
          <a:ln>
            <a:noFill/>
          </a:ln>
        </p:spPr>
        <p:txBody>
          <a:bodyPr spcFirstLastPara="1" wrap="square" lIns="121900" tIns="121900" rIns="121900" bIns="121900" anchor="t" anchorCtr="0">
            <a:noAutofit/>
          </a:bodyPr>
          <a:lstStyle/>
          <a:p>
            <a:pPr>
              <a:lnSpc>
                <a:spcPct val="115000"/>
              </a:lnSpc>
            </a:pPr>
            <a:r>
              <a:rPr lang="fr-FR" sz="1333" b="1">
                <a:solidFill>
                  <a:srgbClr val="FFFFFF"/>
                </a:solidFill>
              </a:rPr>
              <a:t>Ajouter un fournisseur</a:t>
            </a:r>
            <a:endParaRPr sz="1333" b="1">
              <a:solidFill>
                <a:srgbClr val="FFFFFF"/>
              </a:solidFill>
            </a:endParaRPr>
          </a:p>
          <a:p>
            <a:pPr>
              <a:lnSpc>
                <a:spcPct val="115000"/>
              </a:lnSpc>
            </a:pPr>
            <a:r>
              <a:rPr lang="fr-FR" sz="1333">
                <a:solidFill>
                  <a:srgbClr val="FFFFFF"/>
                </a:solidFill>
              </a:rPr>
              <a:t>Liste des fournisseurs disponibles; il vous suffit de sélectionner le site marchand et renseigner vos identifiants de connexion propre à ce fournisseur.</a:t>
            </a:r>
            <a:endParaRPr sz="1333">
              <a:solidFill>
                <a:srgbClr val="FFFFFF"/>
              </a:solidFill>
            </a:endParaRPr>
          </a:p>
        </p:txBody>
      </p:sp>
      <p:grpSp>
        <p:nvGrpSpPr>
          <p:cNvPr id="363" name="Google Shape;363;p27"/>
          <p:cNvGrpSpPr/>
          <p:nvPr/>
        </p:nvGrpSpPr>
        <p:grpSpPr>
          <a:xfrm>
            <a:off x="4230508" y="3125133"/>
            <a:ext cx="528000" cy="528000"/>
            <a:chOff x="3206306" y="3934275"/>
            <a:chExt cx="396000" cy="396000"/>
          </a:xfrm>
        </p:grpSpPr>
        <p:sp>
          <p:nvSpPr>
            <p:cNvPr id="364" name="Google Shape;364;p27"/>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65" name="Google Shape;365;p27"/>
            <p:cNvSpPr txBox="1"/>
            <p:nvPr/>
          </p:nvSpPr>
          <p:spPr>
            <a:xfrm>
              <a:off x="3241550" y="3937850"/>
              <a:ext cx="325500" cy="260400"/>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fr-FR" sz="1867" b="1">
                  <a:solidFill>
                    <a:srgbClr val="FFFFFF"/>
                  </a:solidFill>
                  <a:latin typeface="Arial"/>
                  <a:ea typeface="Arial"/>
                  <a:cs typeface="Arial"/>
                  <a:sym typeface="Arial"/>
                </a:rPr>
                <a:t>1</a:t>
              </a:r>
              <a:endParaRPr sz="1867">
                <a:solidFill>
                  <a:srgbClr val="000000"/>
                </a:solidFill>
                <a:latin typeface="Arial"/>
                <a:ea typeface="Arial"/>
                <a:cs typeface="Arial"/>
                <a:sym typeface="Arial"/>
              </a:endParaRPr>
            </a:p>
          </p:txBody>
        </p:sp>
      </p:grpSp>
      <p:grpSp>
        <p:nvGrpSpPr>
          <p:cNvPr id="366" name="Google Shape;366;p27"/>
          <p:cNvGrpSpPr/>
          <p:nvPr/>
        </p:nvGrpSpPr>
        <p:grpSpPr>
          <a:xfrm>
            <a:off x="5741808" y="5104733"/>
            <a:ext cx="528000" cy="528000"/>
            <a:chOff x="3206306" y="3934275"/>
            <a:chExt cx="396000" cy="396000"/>
          </a:xfrm>
        </p:grpSpPr>
        <p:sp>
          <p:nvSpPr>
            <p:cNvPr id="367" name="Google Shape;367;p27"/>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68" name="Google Shape;368;p27"/>
            <p:cNvSpPr txBox="1"/>
            <p:nvPr/>
          </p:nvSpPr>
          <p:spPr>
            <a:xfrm>
              <a:off x="3241550" y="3937850"/>
              <a:ext cx="325500" cy="260400"/>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fr-FR" sz="2400" b="1">
                  <a:solidFill>
                    <a:srgbClr val="FFFFFF"/>
                  </a:solidFill>
                </a:rPr>
                <a:t>2</a:t>
              </a:r>
              <a:endParaRPr sz="1867">
                <a:solidFill>
                  <a:srgbClr val="000000"/>
                </a:solidFill>
                <a:latin typeface="Arial"/>
                <a:ea typeface="Arial"/>
                <a:cs typeface="Arial"/>
                <a:sym typeface="Arial"/>
              </a:endParaRPr>
            </a:p>
          </p:txBody>
        </p:sp>
      </p:grpSp>
      <p:grpSp>
        <p:nvGrpSpPr>
          <p:cNvPr id="369" name="Google Shape;369;p27"/>
          <p:cNvGrpSpPr/>
          <p:nvPr/>
        </p:nvGrpSpPr>
        <p:grpSpPr>
          <a:xfrm>
            <a:off x="8726308" y="4374500"/>
            <a:ext cx="528000" cy="528000"/>
            <a:chOff x="3206306" y="3934275"/>
            <a:chExt cx="396000" cy="396000"/>
          </a:xfrm>
        </p:grpSpPr>
        <p:sp>
          <p:nvSpPr>
            <p:cNvPr id="370" name="Google Shape;370;p27"/>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71" name="Google Shape;371;p27"/>
            <p:cNvSpPr txBox="1"/>
            <p:nvPr/>
          </p:nvSpPr>
          <p:spPr>
            <a:xfrm>
              <a:off x="3241550" y="3937850"/>
              <a:ext cx="325500" cy="260400"/>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fr-FR" sz="2400" b="1">
                  <a:solidFill>
                    <a:srgbClr val="FFFFFF"/>
                  </a:solidFill>
                </a:rPr>
                <a:t>2</a:t>
              </a:r>
              <a:endParaRPr sz="1867">
                <a:solidFill>
                  <a:srgbClr val="000000"/>
                </a:solidFill>
                <a:latin typeface="Arial"/>
                <a:ea typeface="Arial"/>
                <a:cs typeface="Arial"/>
                <a:sym typeface="Arial"/>
              </a:endParaRPr>
            </a:p>
          </p:txBody>
        </p:sp>
      </p:grpSp>
      <p:sp>
        <p:nvSpPr>
          <p:cNvPr id="372" name="Google Shape;372;p27"/>
          <p:cNvSpPr txBox="1"/>
          <p:nvPr/>
        </p:nvSpPr>
        <p:spPr>
          <a:xfrm>
            <a:off x="8624700" y="4902500"/>
            <a:ext cx="3844000" cy="1303200"/>
          </a:xfrm>
          <a:prstGeom prst="rect">
            <a:avLst/>
          </a:prstGeom>
          <a:noFill/>
          <a:ln>
            <a:noFill/>
          </a:ln>
        </p:spPr>
        <p:txBody>
          <a:bodyPr spcFirstLastPara="1" wrap="square" lIns="121900" tIns="121900" rIns="121900" bIns="121900" anchor="t" anchorCtr="0">
            <a:noAutofit/>
          </a:bodyPr>
          <a:lstStyle/>
          <a:p>
            <a:pPr>
              <a:lnSpc>
                <a:spcPct val="115000"/>
              </a:lnSpc>
            </a:pPr>
            <a:r>
              <a:rPr lang="fr-FR" sz="1333" b="1">
                <a:solidFill>
                  <a:srgbClr val="FFFFFF"/>
                </a:solidFill>
              </a:rPr>
              <a:t>Statut d’un fournisseur</a:t>
            </a:r>
            <a:endParaRPr sz="1333" b="1">
              <a:solidFill>
                <a:srgbClr val="FFFFFF"/>
              </a:solidFill>
            </a:endParaRPr>
          </a:p>
          <a:p>
            <a:pPr>
              <a:lnSpc>
                <a:spcPct val="115000"/>
              </a:lnSpc>
            </a:pPr>
            <a:r>
              <a:rPr lang="fr-FR" sz="1333">
                <a:solidFill>
                  <a:srgbClr val="FFFFFF"/>
                </a:solidFill>
              </a:rPr>
              <a:t>Connecté: Connexion fonctionnelle.</a:t>
            </a:r>
            <a:endParaRPr sz="1333">
              <a:solidFill>
                <a:srgbClr val="FFFFFF"/>
              </a:solidFill>
            </a:endParaRPr>
          </a:p>
          <a:p>
            <a:pPr>
              <a:lnSpc>
                <a:spcPct val="115000"/>
              </a:lnSpc>
            </a:pPr>
            <a:r>
              <a:rPr lang="fr-FR" sz="1333">
                <a:solidFill>
                  <a:srgbClr val="FFFFFF"/>
                </a:solidFill>
              </a:rPr>
              <a:t>Action requise: Action requise de votre part pour établir la connexion.</a:t>
            </a:r>
            <a:endParaRPr sz="1333">
              <a:solidFill>
                <a:srgbClr val="FFFFFF"/>
              </a:solidFill>
            </a:endParaRPr>
          </a:p>
          <a:p>
            <a:pPr>
              <a:lnSpc>
                <a:spcPct val="115000"/>
              </a:lnSpc>
            </a:pPr>
            <a:r>
              <a:rPr lang="fr-FR" sz="1333">
                <a:solidFill>
                  <a:srgbClr val="FFFFFF"/>
                </a:solidFill>
              </a:rPr>
              <a:t>Erreur: Connexion stoppée, en cours de correction chez notre partenaire. </a:t>
            </a:r>
            <a:endParaRPr sz="1333">
              <a:solidFill>
                <a:srgbClr val="FFFFFF"/>
              </a:solidFill>
            </a:endParaRPr>
          </a:p>
        </p:txBody>
      </p:sp>
    </p:spTree>
    <p:extLst>
      <p:ext uri="{BB962C8B-B14F-4D97-AF65-F5344CB8AC3E}">
        <p14:creationId xmlns:p14="http://schemas.microsoft.com/office/powerpoint/2010/main" val="1613744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3"/>
          <p:cNvSpPr txBox="1">
            <a:spLocks noGrp="1"/>
          </p:cNvSpPr>
          <p:nvPr>
            <p:ph type="sldNum" idx="12"/>
          </p:nvPr>
        </p:nvSpPr>
        <p:spPr>
          <a:xfrm>
            <a:off x="8737600" y="6356351"/>
            <a:ext cx="2844800" cy="365200"/>
          </a:xfrm>
          <a:prstGeom prst="rect">
            <a:avLst/>
          </a:prstGeom>
          <a:noFill/>
          <a:ln>
            <a:noFill/>
          </a:ln>
        </p:spPr>
        <p:txBody>
          <a:bodyPr spcFirstLastPara="1" vert="horz" wrap="square" lIns="121900" tIns="60933" rIns="121900" bIns="60933" rtlCol="0" anchor="ctr" anchorCtr="0">
            <a:noAutofit/>
          </a:bodyPr>
          <a:lstStyle/>
          <a:p>
            <a:fld id="{00000000-1234-1234-1234-123412341234}" type="slidenum">
              <a:rPr lang="fr-FR"/>
              <a:pPr/>
              <a:t>2</a:t>
            </a:fld>
            <a:endParaRPr/>
          </a:p>
        </p:txBody>
      </p:sp>
      <p:sp>
        <p:nvSpPr>
          <p:cNvPr id="97" name="Google Shape;97;p13"/>
          <p:cNvSpPr txBox="1">
            <a:spLocks noGrp="1"/>
          </p:cNvSpPr>
          <p:nvPr>
            <p:ph type="sldNum" idx="2"/>
          </p:nvPr>
        </p:nvSpPr>
        <p:spPr>
          <a:xfrm>
            <a:off x="8737600" y="6356351"/>
            <a:ext cx="2844800" cy="365200"/>
          </a:xfrm>
          <a:prstGeom prst="rect">
            <a:avLst/>
          </a:prstGeom>
          <a:noFill/>
          <a:ln>
            <a:noFill/>
          </a:ln>
        </p:spPr>
        <p:txBody>
          <a:bodyPr spcFirstLastPara="1" vert="horz" wrap="square" lIns="121900" tIns="60933" rIns="121900" bIns="60933" rtlCol="0" anchor="ctr" anchorCtr="0">
            <a:noAutofit/>
          </a:bodyPr>
          <a:lstStyle/>
          <a:p>
            <a:fld id="{00000000-1234-1234-1234-123412341234}" type="slidenum">
              <a:rPr lang="fr-FR"/>
              <a:pPr/>
              <a:t>2</a:t>
            </a:fld>
            <a:endParaRPr/>
          </a:p>
        </p:txBody>
      </p:sp>
      <p:pic>
        <p:nvPicPr>
          <p:cNvPr id="98" name="Google Shape;98;p13"/>
          <p:cNvPicPr preferRelativeResize="0"/>
          <p:nvPr/>
        </p:nvPicPr>
        <p:blipFill rotWithShape="1">
          <a:blip r:embed="rId3">
            <a:alphaModFix/>
          </a:blip>
          <a:srcRect l="1850" t="13016" r="1249" b="8647"/>
          <a:stretch/>
        </p:blipFill>
        <p:spPr>
          <a:xfrm>
            <a:off x="9123367" y="5468417"/>
            <a:ext cx="2187200" cy="373200"/>
          </a:xfrm>
          <a:prstGeom prst="roundRect">
            <a:avLst>
              <a:gd name="adj" fmla="val 16667"/>
            </a:avLst>
          </a:prstGeom>
          <a:noFill/>
          <a:ln>
            <a:noFill/>
          </a:ln>
          <a:effectLst>
            <a:outerShdw blurRad="357188" dist="9525" dir="5400000" algn="bl" rotWithShape="0">
              <a:srgbClr val="073763">
                <a:alpha val="4313"/>
              </a:srgbClr>
            </a:outerShdw>
          </a:effectLst>
        </p:spPr>
      </p:pic>
      <p:sp>
        <p:nvSpPr>
          <p:cNvPr id="99" name="Google Shape;99;p13"/>
          <p:cNvSpPr txBox="1"/>
          <p:nvPr/>
        </p:nvSpPr>
        <p:spPr>
          <a:xfrm>
            <a:off x="8667567" y="4470784"/>
            <a:ext cx="3384800" cy="950800"/>
          </a:xfrm>
          <a:prstGeom prst="rect">
            <a:avLst/>
          </a:prstGeom>
          <a:noFill/>
          <a:ln>
            <a:noFill/>
          </a:ln>
        </p:spPr>
        <p:txBody>
          <a:bodyPr spcFirstLastPara="1" wrap="square" lIns="121900" tIns="0" rIns="121900" bIns="121900" anchor="t" anchorCtr="0">
            <a:noAutofit/>
          </a:bodyPr>
          <a:lstStyle/>
          <a:p>
            <a:pPr>
              <a:lnSpc>
                <a:spcPct val="150000"/>
              </a:lnSpc>
              <a:buClr>
                <a:srgbClr val="000000"/>
              </a:buClr>
              <a:buSzPts val="900"/>
            </a:pPr>
            <a:r>
              <a:rPr lang="fr-FR" sz="1200" i="1">
                <a:solidFill>
                  <a:srgbClr val="FFFFFF"/>
                </a:solidFill>
                <a:latin typeface="Arial"/>
                <a:ea typeface="Arial"/>
                <a:cs typeface="Arial"/>
                <a:sym typeface="Arial"/>
              </a:rPr>
              <a:t>Si vous avez une connexion Google Apps,</a:t>
            </a:r>
            <a:br>
              <a:rPr lang="fr-FR" sz="1200" i="1">
                <a:solidFill>
                  <a:srgbClr val="FFFFFF"/>
                </a:solidFill>
                <a:latin typeface="Arial"/>
                <a:ea typeface="Arial"/>
                <a:cs typeface="Arial"/>
                <a:sym typeface="Arial"/>
              </a:rPr>
            </a:br>
            <a:r>
              <a:rPr lang="fr-FR" sz="1200" i="1">
                <a:solidFill>
                  <a:srgbClr val="FFFFFF"/>
                </a:solidFill>
                <a:latin typeface="Arial"/>
                <a:ea typeface="Arial"/>
                <a:cs typeface="Arial"/>
                <a:sym typeface="Arial"/>
              </a:rPr>
              <a:t>il suffit de cliquer sur le bouton et de vous authentifier avec Google.</a:t>
            </a:r>
            <a:endParaRPr sz="1200" i="1">
              <a:solidFill>
                <a:srgbClr val="FFFFFF"/>
              </a:solidFill>
              <a:latin typeface="Arial"/>
              <a:ea typeface="Arial"/>
              <a:cs typeface="Arial"/>
              <a:sym typeface="Arial"/>
            </a:endParaRPr>
          </a:p>
        </p:txBody>
      </p:sp>
    </p:spTree>
    <p:extLst>
      <p:ext uri="{BB962C8B-B14F-4D97-AF65-F5344CB8AC3E}">
        <p14:creationId xmlns:p14="http://schemas.microsoft.com/office/powerpoint/2010/main" val="2340853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14"/>
          <p:cNvPicPr preferRelativeResize="0"/>
          <p:nvPr/>
        </p:nvPicPr>
        <p:blipFill rotWithShape="1">
          <a:blip r:embed="rId3">
            <a:alphaModFix/>
          </a:blip>
          <a:srcRect r="1146"/>
          <a:stretch/>
        </p:blipFill>
        <p:spPr>
          <a:xfrm>
            <a:off x="241233" y="1955800"/>
            <a:ext cx="7694336" cy="3660699"/>
          </a:xfrm>
          <a:prstGeom prst="rect">
            <a:avLst/>
          </a:prstGeom>
          <a:noFill/>
          <a:ln>
            <a:noFill/>
          </a:ln>
          <a:effectLst>
            <a:outerShdw blurRad="357188" dist="19050" dir="5400000" algn="bl" rotWithShape="0">
              <a:srgbClr val="20124D">
                <a:alpha val="13730"/>
              </a:srgbClr>
            </a:outerShdw>
          </a:effectLst>
        </p:spPr>
      </p:pic>
      <p:sp>
        <p:nvSpPr>
          <p:cNvPr id="106" name="Google Shape;106;p14"/>
          <p:cNvSpPr txBox="1"/>
          <p:nvPr/>
        </p:nvSpPr>
        <p:spPr>
          <a:xfrm>
            <a:off x="8667551" y="1784351"/>
            <a:ext cx="3098800" cy="765200"/>
          </a:xfrm>
          <a:prstGeom prst="rect">
            <a:avLst/>
          </a:prstGeom>
          <a:noFill/>
          <a:ln>
            <a:noFill/>
          </a:ln>
        </p:spPr>
        <p:txBody>
          <a:bodyPr spcFirstLastPara="1" wrap="square" lIns="121900" tIns="144000" rIns="121900" bIns="121900" anchor="t" anchorCtr="0">
            <a:noAutofit/>
          </a:bodyPr>
          <a:lstStyle/>
          <a:p>
            <a:pPr>
              <a:buClr>
                <a:srgbClr val="000000"/>
              </a:buClr>
              <a:buSzPts val="1000"/>
            </a:pPr>
            <a:r>
              <a:rPr lang="fr-FR" sz="1333">
                <a:solidFill>
                  <a:srgbClr val="FFFFFF"/>
                </a:solidFill>
                <a:latin typeface="Arial"/>
                <a:ea typeface="Arial"/>
                <a:cs typeface="Arial"/>
                <a:sym typeface="Arial"/>
              </a:rPr>
              <a:t>Vous visualisez le montant des notes de frais que vous avez en cours.</a:t>
            </a:r>
            <a:endParaRPr sz="1333">
              <a:solidFill>
                <a:srgbClr val="FFFFFF"/>
              </a:solidFill>
              <a:latin typeface="Arial"/>
              <a:ea typeface="Arial"/>
              <a:cs typeface="Arial"/>
              <a:sym typeface="Arial"/>
            </a:endParaRPr>
          </a:p>
        </p:txBody>
      </p:sp>
      <p:sp>
        <p:nvSpPr>
          <p:cNvPr id="107" name="Google Shape;107;p14"/>
          <p:cNvSpPr txBox="1"/>
          <p:nvPr/>
        </p:nvSpPr>
        <p:spPr>
          <a:xfrm>
            <a:off x="8667567" y="3204433"/>
            <a:ext cx="3098800" cy="765200"/>
          </a:xfrm>
          <a:prstGeom prst="rect">
            <a:avLst/>
          </a:prstGeom>
          <a:noFill/>
          <a:ln>
            <a:noFill/>
          </a:ln>
        </p:spPr>
        <p:txBody>
          <a:bodyPr spcFirstLastPara="1" wrap="square" lIns="121900" tIns="144000" rIns="121900" bIns="121900" anchor="t" anchorCtr="0">
            <a:noAutofit/>
          </a:bodyPr>
          <a:lstStyle/>
          <a:p>
            <a:pPr>
              <a:buClr>
                <a:srgbClr val="000000"/>
              </a:buClr>
              <a:buSzPts val="1000"/>
            </a:pPr>
            <a:r>
              <a:rPr lang="fr-FR" sz="1333">
                <a:solidFill>
                  <a:srgbClr val="FFFFFF"/>
                </a:solidFill>
                <a:latin typeface="Arial"/>
                <a:ea typeface="Arial"/>
                <a:cs typeface="Arial"/>
                <a:sym typeface="Arial"/>
              </a:rPr>
              <a:t>Vous visualisez la totalité des frais que vous avez engagé.</a:t>
            </a:r>
            <a:endParaRPr sz="1333">
              <a:solidFill>
                <a:srgbClr val="FFFFFF"/>
              </a:solidFill>
              <a:latin typeface="Arial"/>
              <a:ea typeface="Arial"/>
              <a:cs typeface="Arial"/>
              <a:sym typeface="Arial"/>
            </a:endParaRPr>
          </a:p>
        </p:txBody>
      </p:sp>
      <p:sp>
        <p:nvSpPr>
          <p:cNvPr id="108" name="Google Shape;108;p14"/>
          <p:cNvSpPr txBox="1"/>
          <p:nvPr/>
        </p:nvSpPr>
        <p:spPr>
          <a:xfrm>
            <a:off x="8667567" y="4624495"/>
            <a:ext cx="3098800" cy="992000"/>
          </a:xfrm>
          <a:prstGeom prst="rect">
            <a:avLst/>
          </a:prstGeom>
          <a:noFill/>
          <a:ln>
            <a:noFill/>
          </a:ln>
        </p:spPr>
        <p:txBody>
          <a:bodyPr spcFirstLastPara="1" wrap="square" lIns="121900" tIns="144000" rIns="121900" bIns="121900" anchor="t" anchorCtr="0">
            <a:noAutofit/>
          </a:bodyPr>
          <a:lstStyle/>
          <a:p>
            <a:pPr>
              <a:buClr>
                <a:srgbClr val="000000"/>
              </a:buClr>
              <a:buSzPts val="1000"/>
            </a:pPr>
            <a:r>
              <a:rPr lang="fr-FR" sz="1333">
                <a:solidFill>
                  <a:srgbClr val="FFFFFF"/>
                </a:solidFill>
                <a:latin typeface="Arial"/>
                <a:ea typeface="Arial"/>
                <a:cs typeface="Arial"/>
                <a:sym typeface="Arial"/>
              </a:rPr>
              <a:t>Des liens rapides vous permettent d’accéder directement à certains onglets.</a:t>
            </a:r>
            <a:endParaRPr sz="1333">
              <a:solidFill>
                <a:srgbClr val="FFFFFF"/>
              </a:solidFill>
              <a:latin typeface="Arial"/>
              <a:ea typeface="Arial"/>
              <a:cs typeface="Arial"/>
              <a:sym typeface="Arial"/>
            </a:endParaRPr>
          </a:p>
          <a:p>
            <a:pPr>
              <a:buClr>
                <a:srgbClr val="000000"/>
              </a:buClr>
              <a:buSzPts val="1000"/>
            </a:pPr>
            <a:endParaRPr sz="1333">
              <a:solidFill>
                <a:srgbClr val="FFFFFF"/>
              </a:solidFill>
              <a:latin typeface="Arial"/>
              <a:ea typeface="Arial"/>
              <a:cs typeface="Arial"/>
              <a:sym typeface="Arial"/>
            </a:endParaRPr>
          </a:p>
        </p:txBody>
      </p:sp>
      <p:sp>
        <p:nvSpPr>
          <p:cNvPr id="109" name="Google Shape;109;p14"/>
          <p:cNvSpPr txBox="1">
            <a:spLocks noGrp="1"/>
          </p:cNvSpPr>
          <p:nvPr>
            <p:ph type="title" idx="4294967295"/>
          </p:nvPr>
        </p:nvSpPr>
        <p:spPr>
          <a:xfrm>
            <a:off x="0" y="504467"/>
            <a:ext cx="8176800" cy="432000"/>
          </a:xfrm>
          <a:prstGeom prst="rect">
            <a:avLst/>
          </a:prstGeom>
          <a:noFill/>
          <a:ln>
            <a:noFill/>
          </a:ln>
        </p:spPr>
        <p:txBody>
          <a:bodyPr spcFirstLastPara="1" vert="horz" wrap="square" lIns="121900" tIns="60933" rIns="121900" bIns="60933" rtlCol="0" anchor="ctr" anchorCtr="0">
            <a:noAutofit/>
          </a:bodyPr>
          <a:lstStyle/>
          <a:p>
            <a:pPr algn="ctr">
              <a:lnSpc>
                <a:spcPct val="100000"/>
              </a:lnSpc>
              <a:spcBef>
                <a:spcPts val="0"/>
              </a:spcBef>
              <a:buClr>
                <a:schemeClr val="lt1"/>
              </a:buClr>
              <a:buSzPts val="1400"/>
            </a:pPr>
            <a:r>
              <a:rPr lang="fr-FR" sz="1867">
                <a:solidFill>
                  <a:srgbClr val="5FC871"/>
                </a:solidFill>
              </a:rPr>
              <a:t>PAGE D’ACCUEIL</a:t>
            </a:r>
            <a:endParaRPr sz="1867">
              <a:solidFill>
                <a:srgbClr val="5FC871"/>
              </a:solidFill>
            </a:endParaRPr>
          </a:p>
        </p:txBody>
      </p:sp>
      <p:grpSp>
        <p:nvGrpSpPr>
          <p:cNvPr id="110" name="Google Shape;110;p14"/>
          <p:cNvGrpSpPr/>
          <p:nvPr/>
        </p:nvGrpSpPr>
        <p:grpSpPr>
          <a:xfrm>
            <a:off x="8667575" y="1256367"/>
            <a:ext cx="528000" cy="528000"/>
            <a:chOff x="3206306" y="3934275"/>
            <a:chExt cx="396000" cy="396000"/>
          </a:xfrm>
        </p:grpSpPr>
        <p:sp>
          <p:nvSpPr>
            <p:cNvPr id="111" name="Google Shape;111;p14"/>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2" name="Google Shape;112;p14"/>
            <p:cNvSpPr txBox="1"/>
            <p:nvPr/>
          </p:nvSpPr>
          <p:spPr>
            <a:xfrm>
              <a:off x="3241550" y="3937850"/>
              <a:ext cx="325500" cy="260400"/>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fr-FR" sz="1867" b="1">
                  <a:solidFill>
                    <a:srgbClr val="FFFFFF"/>
                  </a:solidFill>
                  <a:latin typeface="Helvetica Neue"/>
                  <a:ea typeface="Helvetica Neue"/>
                  <a:cs typeface="Helvetica Neue"/>
                  <a:sym typeface="Helvetica Neue"/>
                </a:rPr>
                <a:t>1</a:t>
              </a:r>
              <a:endParaRPr sz="1867">
                <a:solidFill>
                  <a:srgbClr val="000000"/>
                </a:solidFill>
                <a:latin typeface="Arial"/>
                <a:ea typeface="Arial"/>
                <a:cs typeface="Arial"/>
                <a:sym typeface="Arial"/>
              </a:endParaRPr>
            </a:p>
          </p:txBody>
        </p:sp>
      </p:grpSp>
      <p:grpSp>
        <p:nvGrpSpPr>
          <p:cNvPr id="113" name="Google Shape;113;p14"/>
          <p:cNvGrpSpPr/>
          <p:nvPr/>
        </p:nvGrpSpPr>
        <p:grpSpPr>
          <a:xfrm>
            <a:off x="8667575" y="2676433"/>
            <a:ext cx="528000" cy="528000"/>
            <a:chOff x="3206306" y="3934275"/>
            <a:chExt cx="396000" cy="396000"/>
          </a:xfrm>
        </p:grpSpPr>
        <p:sp>
          <p:nvSpPr>
            <p:cNvPr id="114" name="Google Shape;114;p14"/>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5" name="Google Shape;115;p14"/>
            <p:cNvSpPr txBox="1"/>
            <p:nvPr/>
          </p:nvSpPr>
          <p:spPr>
            <a:xfrm>
              <a:off x="3241550" y="3937850"/>
              <a:ext cx="325500" cy="260400"/>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fr-FR" sz="1867" b="1">
                  <a:solidFill>
                    <a:srgbClr val="FFFFFF"/>
                  </a:solidFill>
                  <a:latin typeface="Helvetica Neue"/>
                  <a:ea typeface="Helvetica Neue"/>
                  <a:cs typeface="Helvetica Neue"/>
                  <a:sym typeface="Helvetica Neue"/>
                </a:rPr>
                <a:t>2</a:t>
              </a:r>
              <a:endParaRPr sz="1867">
                <a:solidFill>
                  <a:srgbClr val="000000"/>
                </a:solidFill>
                <a:latin typeface="Arial"/>
                <a:ea typeface="Arial"/>
                <a:cs typeface="Arial"/>
                <a:sym typeface="Arial"/>
              </a:endParaRPr>
            </a:p>
          </p:txBody>
        </p:sp>
      </p:grpSp>
      <p:grpSp>
        <p:nvGrpSpPr>
          <p:cNvPr id="116" name="Google Shape;116;p14"/>
          <p:cNvGrpSpPr/>
          <p:nvPr/>
        </p:nvGrpSpPr>
        <p:grpSpPr>
          <a:xfrm>
            <a:off x="8667575" y="4096500"/>
            <a:ext cx="528000" cy="528000"/>
            <a:chOff x="3206306" y="3934275"/>
            <a:chExt cx="396000" cy="396000"/>
          </a:xfrm>
        </p:grpSpPr>
        <p:sp>
          <p:nvSpPr>
            <p:cNvPr id="117" name="Google Shape;117;p14"/>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8" name="Google Shape;118;p14"/>
            <p:cNvSpPr txBox="1"/>
            <p:nvPr/>
          </p:nvSpPr>
          <p:spPr>
            <a:xfrm>
              <a:off x="3241550" y="3937850"/>
              <a:ext cx="325500" cy="260400"/>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fr-FR" sz="1867" b="1">
                  <a:solidFill>
                    <a:srgbClr val="FFFFFF"/>
                  </a:solidFill>
                  <a:latin typeface="Helvetica Neue"/>
                  <a:ea typeface="Helvetica Neue"/>
                  <a:cs typeface="Helvetica Neue"/>
                  <a:sym typeface="Helvetica Neue"/>
                </a:rPr>
                <a:t>3</a:t>
              </a:r>
              <a:endParaRPr sz="1867">
                <a:solidFill>
                  <a:srgbClr val="000000"/>
                </a:solidFill>
                <a:latin typeface="Arial"/>
                <a:ea typeface="Arial"/>
                <a:cs typeface="Arial"/>
                <a:sym typeface="Arial"/>
              </a:endParaRPr>
            </a:p>
          </p:txBody>
        </p:sp>
      </p:grpSp>
      <p:grpSp>
        <p:nvGrpSpPr>
          <p:cNvPr id="119" name="Google Shape;119;p14"/>
          <p:cNvGrpSpPr/>
          <p:nvPr/>
        </p:nvGrpSpPr>
        <p:grpSpPr>
          <a:xfrm>
            <a:off x="5213767" y="3847751"/>
            <a:ext cx="519199" cy="519199"/>
            <a:chOff x="3209700" y="3934175"/>
            <a:chExt cx="389399" cy="389399"/>
          </a:xfrm>
        </p:grpSpPr>
        <p:sp>
          <p:nvSpPr>
            <p:cNvPr id="120" name="Google Shape;120;p14"/>
            <p:cNvSpPr/>
            <p:nvPr/>
          </p:nvSpPr>
          <p:spPr>
            <a:xfrm rot="-8100000">
              <a:off x="3266726" y="3991201"/>
              <a:ext cx="275347" cy="275347"/>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3725"/>
                </a:srgbClr>
              </a:outerShdw>
            </a:effectLst>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1" name="Google Shape;121;p14"/>
            <p:cNvSpPr txBox="1"/>
            <p:nvPr/>
          </p:nvSpPr>
          <p:spPr>
            <a:xfrm>
              <a:off x="3241550" y="4015175"/>
              <a:ext cx="325500" cy="227400"/>
            </a:xfrm>
            <a:prstGeom prst="rect">
              <a:avLst/>
            </a:prstGeom>
            <a:noFill/>
            <a:ln>
              <a:noFill/>
            </a:ln>
            <a:effectLst>
              <a:outerShdw blurRad="28575" dist="9525" dir="5400000" algn="bl" rotWithShape="0">
                <a:srgbClr val="073763">
                  <a:alpha val="13725"/>
                </a:srgbClr>
              </a:outerShdw>
            </a:effectLst>
          </p:spPr>
          <p:txBody>
            <a:bodyPr spcFirstLastPara="1" wrap="square" lIns="121900" tIns="121900" rIns="121900" bIns="121900" anchor="ctr" anchorCtr="0">
              <a:noAutofit/>
            </a:bodyPr>
            <a:lstStyle/>
            <a:p>
              <a:pPr algn="ctr">
                <a:buClr>
                  <a:srgbClr val="000000"/>
                </a:buClr>
                <a:buSzPts val="1400"/>
              </a:pPr>
              <a:r>
                <a:rPr lang="fr-FR" sz="1867" b="1">
                  <a:solidFill>
                    <a:srgbClr val="FFFFFF"/>
                  </a:solidFill>
                  <a:latin typeface="Arial"/>
                  <a:ea typeface="Arial"/>
                  <a:cs typeface="Arial"/>
                  <a:sym typeface="Arial"/>
                </a:rPr>
                <a:t>1</a:t>
              </a:r>
              <a:endParaRPr sz="1867">
                <a:solidFill>
                  <a:srgbClr val="000000"/>
                </a:solidFill>
                <a:latin typeface="Arial"/>
                <a:ea typeface="Arial"/>
                <a:cs typeface="Arial"/>
                <a:sym typeface="Arial"/>
              </a:endParaRPr>
            </a:p>
          </p:txBody>
        </p:sp>
      </p:grpSp>
      <p:grpSp>
        <p:nvGrpSpPr>
          <p:cNvPr id="122" name="Google Shape;122;p14"/>
          <p:cNvGrpSpPr/>
          <p:nvPr/>
        </p:nvGrpSpPr>
        <p:grpSpPr>
          <a:xfrm>
            <a:off x="5213767" y="4319685"/>
            <a:ext cx="519199" cy="519199"/>
            <a:chOff x="3209700" y="3934175"/>
            <a:chExt cx="389399" cy="389399"/>
          </a:xfrm>
        </p:grpSpPr>
        <p:sp>
          <p:nvSpPr>
            <p:cNvPr id="123" name="Google Shape;123;p14"/>
            <p:cNvSpPr/>
            <p:nvPr/>
          </p:nvSpPr>
          <p:spPr>
            <a:xfrm rot="-8100000">
              <a:off x="3266726" y="3991201"/>
              <a:ext cx="275347" cy="275347"/>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3725"/>
                </a:srgbClr>
              </a:outerShdw>
            </a:effectLst>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4" name="Google Shape;124;p14"/>
            <p:cNvSpPr txBox="1"/>
            <p:nvPr/>
          </p:nvSpPr>
          <p:spPr>
            <a:xfrm>
              <a:off x="3241550" y="4015175"/>
              <a:ext cx="325500" cy="227400"/>
            </a:xfrm>
            <a:prstGeom prst="rect">
              <a:avLst/>
            </a:prstGeom>
            <a:noFill/>
            <a:ln>
              <a:noFill/>
            </a:ln>
            <a:effectLst>
              <a:outerShdw blurRad="28575" dist="9525" dir="5400000" algn="bl" rotWithShape="0">
                <a:srgbClr val="073763">
                  <a:alpha val="13725"/>
                </a:srgbClr>
              </a:outerShdw>
            </a:effectLst>
          </p:spPr>
          <p:txBody>
            <a:bodyPr spcFirstLastPara="1" wrap="square" lIns="121900" tIns="121900" rIns="121900" bIns="121900" anchor="ctr" anchorCtr="0">
              <a:noAutofit/>
            </a:bodyPr>
            <a:lstStyle/>
            <a:p>
              <a:pPr algn="ctr">
                <a:buClr>
                  <a:srgbClr val="000000"/>
                </a:buClr>
                <a:buSzPts val="1400"/>
              </a:pPr>
              <a:r>
                <a:rPr lang="fr-FR" sz="1867" b="1">
                  <a:solidFill>
                    <a:srgbClr val="FFFFFF"/>
                  </a:solidFill>
                  <a:latin typeface="Arial"/>
                  <a:ea typeface="Arial"/>
                  <a:cs typeface="Arial"/>
                  <a:sym typeface="Arial"/>
                </a:rPr>
                <a:t>2</a:t>
              </a:r>
              <a:endParaRPr sz="1867">
                <a:solidFill>
                  <a:srgbClr val="000000"/>
                </a:solidFill>
                <a:latin typeface="Arial"/>
                <a:ea typeface="Arial"/>
                <a:cs typeface="Arial"/>
                <a:sym typeface="Arial"/>
              </a:endParaRPr>
            </a:p>
          </p:txBody>
        </p:sp>
      </p:grpSp>
      <p:grpSp>
        <p:nvGrpSpPr>
          <p:cNvPr id="125" name="Google Shape;125;p14"/>
          <p:cNvGrpSpPr/>
          <p:nvPr/>
        </p:nvGrpSpPr>
        <p:grpSpPr>
          <a:xfrm>
            <a:off x="5213767" y="4792518"/>
            <a:ext cx="519199" cy="519199"/>
            <a:chOff x="3209700" y="3934175"/>
            <a:chExt cx="389399" cy="389399"/>
          </a:xfrm>
        </p:grpSpPr>
        <p:sp>
          <p:nvSpPr>
            <p:cNvPr id="126" name="Google Shape;126;p14"/>
            <p:cNvSpPr/>
            <p:nvPr/>
          </p:nvSpPr>
          <p:spPr>
            <a:xfrm rot="-8100000">
              <a:off x="3266726" y="3991201"/>
              <a:ext cx="275347" cy="275347"/>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3725"/>
                </a:srgbClr>
              </a:outerShdw>
            </a:effectLst>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7" name="Google Shape;127;p14"/>
            <p:cNvSpPr txBox="1"/>
            <p:nvPr/>
          </p:nvSpPr>
          <p:spPr>
            <a:xfrm>
              <a:off x="3241550" y="4015175"/>
              <a:ext cx="325500" cy="227400"/>
            </a:xfrm>
            <a:prstGeom prst="rect">
              <a:avLst/>
            </a:prstGeom>
            <a:noFill/>
            <a:ln>
              <a:noFill/>
            </a:ln>
            <a:effectLst>
              <a:outerShdw blurRad="28575" dist="9525" dir="5400000" algn="bl" rotWithShape="0">
                <a:srgbClr val="073763">
                  <a:alpha val="13725"/>
                </a:srgbClr>
              </a:outerShdw>
            </a:effectLst>
          </p:spPr>
          <p:txBody>
            <a:bodyPr spcFirstLastPara="1" wrap="square" lIns="121900" tIns="121900" rIns="121900" bIns="121900" anchor="ctr" anchorCtr="0">
              <a:noAutofit/>
            </a:bodyPr>
            <a:lstStyle/>
            <a:p>
              <a:pPr algn="ctr">
                <a:buClr>
                  <a:srgbClr val="000000"/>
                </a:buClr>
                <a:buSzPts val="1400"/>
              </a:pPr>
              <a:r>
                <a:rPr lang="fr-FR" sz="1867" b="1">
                  <a:solidFill>
                    <a:srgbClr val="FFFFFF"/>
                  </a:solidFill>
                  <a:latin typeface="Arial"/>
                  <a:ea typeface="Arial"/>
                  <a:cs typeface="Arial"/>
                  <a:sym typeface="Arial"/>
                </a:rPr>
                <a:t>3</a:t>
              </a:r>
              <a:endParaRPr sz="1867">
                <a:solidFill>
                  <a:srgbClr val="000000"/>
                </a:solidFill>
                <a:latin typeface="Arial"/>
                <a:ea typeface="Arial"/>
                <a:cs typeface="Arial"/>
                <a:sym typeface="Arial"/>
              </a:endParaRPr>
            </a:p>
          </p:txBody>
        </p:sp>
      </p:grpSp>
      <p:sp>
        <p:nvSpPr>
          <p:cNvPr id="128" name="Google Shape;128;p14"/>
          <p:cNvSpPr txBox="1">
            <a:spLocks noGrp="1"/>
          </p:cNvSpPr>
          <p:nvPr>
            <p:ph type="sldNum" idx="12"/>
          </p:nvPr>
        </p:nvSpPr>
        <p:spPr>
          <a:xfrm>
            <a:off x="8737600" y="6356351"/>
            <a:ext cx="2844800" cy="365200"/>
          </a:xfrm>
          <a:prstGeom prst="rect">
            <a:avLst/>
          </a:prstGeom>
          <a:noFill/>
          <a:ln>
            <a:noFill/>
          </a:ln>
        </p:spPr>
        <p:txBody>
          <a:bodyPr spcFirstLastPara="1" vert="horz" wrap="square" lIns="121900" tIns="60933" rIns="121900" bIns="60933" rtlCol="0" anchor="ctr" anchorCtr="0">
            <a:noAutofit/>
          </a:bodyPr>
          <a:lstStyle/>
          <a:p>
            <a:fld id="{00000000-1234-1234-1234-123412341234}" type="slidenum">
              <a:rPr lang="fr-FR">
                <a:solidFill>
                  <a:srgbClr val="FFFFFF"/>
                </a:solidFill>
              </a:rPr>
              <a:pPr/>
              <a:t>3</a:t>
            </a:fld>
            <a:endParaRPr>
              <a:solidFill>
                <a:srgbClr val="FFFFFF"/>
              </a:solidFill>
            </a:endParaRPr>
          </a:p>
        </p:txBody>
      </p:sp>
    </p:spTree>
    <p:extLst>
      <p:ext uri="{BB962C8B-B14F-4D97-AF65-F5344CB8AC3E}">
        <p14:creationId xmlns:p14="http://schemas.microsoft.com/office/powerpoint/2010/main" val="1211512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5"/>
          <p:cNvSpPr txBox="1"/>
          <p:nvPr/>
        </p:nvSpPr>
        <p:spPr>
          <a:xfrm>
            <a:off x="8667567" y="3050351"/>
            <a:ext cx="3098800" cy="928000"/>
          </a:xfrm>
          <a:prstGeom prst="rect">
            <a:avLst/>
          </a:prstGeom>
          <a:noFill/>
          <a:ln>
            <a:noFill/>
          </a:ln>
        </p:spPr>
        <p:txBody>
          <a:bodyPr spcFirstLastPara="1" wrap="square" lIns="121900" tIns="144000" rIns="121900" bIns="121900" anchor="t" anchorCtr="0">
            <a:noAutofit/>
          </a:bodyPr>
          <a:lstStyle/>
          <a:p>
            <a:pPr>
              <a:buClr>
                <a:srgbClr val="000000"/>
              </a:buClr>
              <a:buSzPts val="1000"/>
            </a:pPr>
            <a:r>
              <a:rPr lang="fr-FR" sz="1333">
                <a:solidFill>
                  <a:srgbClr val="FFFFFF"/>
                </a:solidFill>
              </a:rPr>
              <a:t>Créez manuellement une nouvelle dépense depuis ce bouton d’action.</a:t>
            </a:r>
            <a:endParaRPr sz="1333">
              <a:solidFill>
                <a:srgbClr val="FFFFFF"/>
              </a:solidFill>
              <a:latin typeface="Arial"/>
              <a:ea typeface="Arial"/>
              <a:cs typeface="Arial"/>
              <a:sym typeface="Arial"/>
            </a:endParaRPr>
          </a:p>
          <a:p>
            <a:pPr>
              <a:buClr>
                <a:srgbClr val="000000"/>
              </a:buClr>
              <a:buSzPts val="1000"/>
            </a:pPr>
            <a:endParaRPr sz="1333">
              <a:solidFill>
                <a:srgbClr val="FFFFFF"/>
              </a:solidFill>
              <a:latin typeface="Arial"/>
              <a:ea typeface="Arial"/>
              <a:cs typeface="Arial"/>
              <a:sym typeface="Arial"/>
            </a:endParaRPr>
          </a:p>
        </p:txBody>
      </p:sp>
      <p:grpSp>
        <p:nvGrpSpPr>
          <p:cNvPr id="134" name="Google Shape;134;p15"/>
          <p:cNvGrpSpPr/>
          <p:nvPr/>
        </p:nvGrpSpPr>
        <p:grpSpPr>
          <a:xfrm>
            <a:off x="8737608" y="2522367"/>
            <a:ext cx="528000" cy="528000"/>
            <a:chOff x="3206306" y="3934275"/>
            <a:chExt cx="396000" cy="396000"/>
          </a:xfrm>
        </p:grpSpPr>
        <p:sp>
          <p:nvSpPr>
            <p:cNvPr id="135" name="Google Shape;135;p15"/>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6" name="Google Shape;136;p15"/>
            <p:cNvSpPr txBox="1"/>
            <p:nvPr/>
          </p:nvSpPr>
          <p:spPr>
            <a:xfrm>
              <a:off x="3241550" y="3937850"/>
              <a:ext cx="325500" cy="260400"/>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fr-FR" sz="1867" b="1">
                  <a:solidFill>
                    <a:srgbClr val="FFFFFF"/>
                  </a:solidFill>
                  <a:latin typeface="Arial"/>
                  <a:ea typeface="Arial"/>
                  <a:cs typeface="Arial"/>
                  <a:sym typeface="Arial"/>
                </a:rPr>
                <a:t>1</a:t>
              </a:r>
              <a:endParaRPr sz="1867">
                <a:solidFill>
                  <a:srgbClr val="000000"/>
                </a:solidFill>
                <a:latin typeface="Arial"/>
                <a:ea typeface="Arial"/>
                <a:cs typeface="Arial"/>
                <a:sym typeface="Arial"/>
              </a:endParaRPr>
            </a:p>
          </p:txBody>
        </p:sp>
      </p:grpSp>
      <p:grpSp>
        <p:nvGrpSpPr>
          <p:cNvPr id="137" name="Google Shape;137;p15"/>
          <p:cNvGrpSpPr/>
          <p:nvPr/>
        </p:nvGrpSpPr>
        <p:grpSpPr>
          <a:xfrm>
            <a:off x="6690667" y="1711921"/>
            <a:ext cx="519199" cy="519199"/>
            <a:chOff x="3209700" y="3934175"/>
            <a:chExt cx="389399" cy="389399"/>
          </a:xfrm>
        </p:grpSpPr>
        <p:sp>
          <p:nvSpPr>
            <p:cNvPr id="138" name="Google Shape;138;p15"/>
            <p:cNvSpPr/>
            <p:nvPr/>
          </p:nvSpPr>
          <p:spPr>
            <a:xfrm rot="8100000">
              <a:off x="3266726" y="3991201"/>
              <a:ext cx="275347" cy="275347"/>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3725"/>
                </a:srgbClr>
              </a:outerShdw>
            </a:effectLst>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9" name="Google Shape;139;p15"/>
            <p:cNvSpPr txBox="1"/>
            <p:nvPr/>
          </p:nvSpPr>
          <p:spPr>
            <a:xfrm>
              <a:off x="3241550" y="4015175"/>
              <a:ext cx="325500" cy="227400"/>
            </a:xfrm>
            <a:prstGeom prst="rect">
              <a:avLst/>
            </a:prstGeom>
            <a:noFill/>
            <a:ln>
              <a:noFill/>
            </a:ln>
            <a:effectLst>
              <a:outerShdw blurRad="28575" dist="9525" dir="5400000" algn="bl" rotWithShape="0">
                <a:srgbClr val="073763">
                  <a:alpha val="13725"/>
                </a:srgbClr>
              </a:outerShdw>
            </a:effectLst>
          </p:spPr>
          <p:txBody>
            <a:bodyPr spcFirstLastPara="1" wrap="square" lIns="121900" tIns="121900" rIns="121900" bIns="121900" anchor="ctr" anchorCtr="0">
              <a:noAutofit/>
            </a:bodyPr>
            <a:lstStyle/>
            <a:p>
              <a:pPr algn="ctr">
                <a:buClr>
                  <a:srgbClr val="000000"/>
                </a:buClr>
                <a:buSzPts val="1400"/>
              </a:pPr>
              <a:r>
                <a:rPr lang="fr-FR" sz="2400" b="1">
                  <a:solidFill>
                    <a:srgbClr val="FFFFFF"/>
                  </a:solidFill>
                </a:rPr>
                <a:t>1</a:t>
              </a:r>
              <a:endParaRPr sz="1867">
                <a:solidFill>
                  <a:srgbClr val="000000"/>
                </a:solidFill>
                <a:latin typeface="Arial"/>
                <a:ea typeface="Arial"/>
                <a:cs typeface="Arial"/>
                <a:sym typeface="Arial"/>
              </a:endParaRPr>
            </a:p>
          </p:txBody>
        </p:sp>
      </p:grpSp>
      <p:sp>
        <p:nvSpPr>
          <p:cNvPr id="140" name="Google Shape;140;p15"/>
          <p:cNvSpPr txBox="1">
            <a:spLocks noGrp="1"/>
          </p:cNvSpPr>
          <p:nvPr>
            <p:ph type="sldNum" idx="12"/>
          </p:nvPr>
        </p:nvSpPr>
        <p:spPr>
          <a:xfrm>
            <a:off x="8737600" y="6356351"/>
            <a:ext cx="2844800" cy="365200"/>
          </a:xfrm>
          <a:prstGeom prst="rect">
            <a:avLst/>
          </a:prstGeom>
          <a:noFill/>
          <a:ln>
            <a:noFill/>
          </a:ln>
        </p:spPr>
        <p:txBody>
          <a:bodyPr spcFirstLastPara="1" vert="horz" wrap="square" lIns="121900" tIns="60933" rIns="121900" bIns="60933" rtlCol="0" anchor="ctr" anchorCtr="0">
            <a:noAutofit/>
          </a:bodyPr>
          <a:lstStyle/>
          <a:p>
            <a:fld id="{00000000-1234-1234-1234-123412341234}" type="slidenum">
              <a:rPr lang="fr-FR">
                <a:solidFill>
                  <a:srgbClr val="FFFFFF"/>
                </a:solidFill>
              </a:rPr>
              <a:pPr/>
              <a:t>4</a:t>
            </a:fld>
            <a:endParaRPr>
              <a:solidFill>
                <a:srgbClr val="FFFFFF"/>
              </a:solidFill>
            </a:endParaRPr>
          </a:p>
        </p:txBody>
      </p:sp>
      <p:sp>
        <p:nvSpPr>
          <p:cNvPr id="141" name="Google Shape;141;p15"/>
          <p:cNvSpPr txBox="1">
            <a:spLocks noGrp="1"/>
          </p:cNvSpPr>
          <p:nvPr>
            <p:ph type="title" idx="4294967295"/>
          </p:nvPr>
        </p:nvSpPr>
        <p:spPr>
          <a:xfrm>
            <a:off x="0" y="504467"/>
            <a:ext cx="8176800" cy="765200"/>
          </a:xfrm>
          <a:prstGeom prst="rect">
            <a:avLst/>
          </a:prstGeom>
          <a:noFill/>
          <a:ln>
            <a:noFill/>
          </a:ln>
        </p:spPr>
        <p:txBody>
          <a:bodyPr spcFirstLastPara="1" vert="horz" wrap="square" lIns="121900" tIns="60933" rIns="121900" bIns="60933" rtlCol="0" anchor="t" anchorCtr="0">
            <a:noAutofit/>
          </a:bodyPr>
          <a:lstStyle/>
          <a:p>
            <a:pPr algn="ctr">
              <a:lnSpc>
                <a:spcPct val="100000"/>
              </a:lnSpc>
              <a:spcBef>
                <a:spcPts val="0"/>
              </a:spcBef>
              <a:buClr>
                <a:schemeClr val="lt1"/>
              </a:buClr>
              <a:buSzPts val="1400"/>
            </a:pPr>
            <a:r>
              <a:rPr lang="fr-FR" sz="1867">
                <a:solidFill>
                  <a:srgbClr val="5FC871"/>
                </a:solidFill>
              </a:rPr>
              <a:t>ONGLET DÉPENSES</a:t>
            </a:r>
            <a:endParaRPr sz="1867">
              <a:solidFill>
                <a:srgbClr val="5FC871"/>
              </a:solidFill>
            </a:endParaRPr>
          </a:p>
          <a:p>
            <a:pPr algn="ctr">
              <a:lnSpc>
                <a:spcPct val="100000"/>
              </a:lnSpc>
              <a:spcBef>
                <a:spcPts val="0"/>
              </a:spcBef>
              <a:buClr>
                <a:schemeClr val="lt1"/>
              </a:buClr>
              <a:buSzPts val="1400"/>
            </a:pPr>
            <a:r>
              <a:rPr lang="fr-FR" sz="1333">
                <a:solidFill>
                  <a:srgbClr val="999999"/>
                </a:solidFill>
              </a:rPr>
              <a:t>CRÉER UNE NOUVELLE DÉPENSE</a:t>
            </a:r>
            <a:endParaRPr sz="1333" b="1">
              <a:solidFill>
                <a:srgbClr val="999999"/>
              </a:solidFill>
            </a:endParaRPr>
          </a:p>
        </p:txBody>
      </p:sp>
      <p:pic>
        <p:nvPicPr>
          <p:cNvPr id="142" name="Google Shape;142;p15"/>
          <p:cNvPicPr preferRelativeResize="0"/>
          <p:nvPr/>
        </p:nvPicPr>
        <p:blipFill>
          <a:blip r:embed="rId3">
            <a:alphaModFix/>
          </a:blip>
          <a:stretch>
            <a:fillRect/>
          </a:stretch>
        </p:blipFill>
        <p:spPr>
          <a:xfrm>
            <a:off x="203201" y="2231137"/>
            <a:ext cx="7920364" cy="3447767"/>
          </a:xfrm>
          <a:prstGeom prst="rect">
            <a:avLst/>
          </a:prstGeom>
          <a:noFill/>
          <a:ln>
            <a:noFill/>
          </a:ln>
        </p:spPr>
      </p:pic>
    </p:spTree>
    <p:extLst>
      <p:ext uri="{BB962C8B-B14F-4D97-AF65-F5344CB8AC3E}">
        <p14:creationId xmlns:p14="http://schemas.microsoft.com/office/powerpoint/2010/main" val="1492720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6"/>
          <p:cNvSpPr txBox="1">
            <a:spLocks noGrp="1"/>
          </p:cNvSpPr>
          <p:nvPr>
            <p:ph type="sldNum" idx="12"/>
          </p:nvPr>
        </p:nvSpPr>
        <p:spPr>
          <a:xfrm>
            <a:off x="8737600" y="6356351"/>
            <a:ext cx="2844800" cy="365200"/>
          </a:xfrm>
          <a:prstGeom prst="rect">
            <a:avLst/>
          </a:prstGeom>
          <a:noFill/>
          <a:ln>
            <a:noFill/>
          </a:ln>
        </p:spPr>
        <p:txBody>
          <a:bodyPr spcFirstLastPara="1" vert="horz" wrap="square" lIns="121900" tIns="60933" rIns="121900" bIns="60933" rtlCol="0" anchor="ctr" anchorCtr="0">
            <a:noAutofit/>
          </a:bodyPr>
          <a:lstStyle/>
          <a:p>
            <a:fld id="{00000000-1234-1234-1234-123412341234}" type="slidenum">
              <a:rPr lang="fr-FR">
                <a:solidFill>
                  <a:srgbClr val="FFFFFF"/>
                </a:solidFill>
              </a:rPr>
              <a:pPr/>
              <a:t>5</a:t>
            </a:fld>
            <a:endParaRPr>
              <a:solidFill>
                <a:srgbClr val="FFFFFF"/>
              </a:solidFill>
            </a:endParaRPr>
          </a:p>
        </p:txBody>
      </p:sp>
      <p:sp>
        <p:nvSpPr>
          <p:cNvPr id="148" name="Google Shape;148;p16"/>
          <p:cNvSpPr txBox="1"/>
          <p:nvPr/>
        </p:nvSpPr>
        <p:spPr>
          <a:xfrm>
            <a:off x="8667567" y="2629767"/>
            <a:ext cx="3098800" cy="2213200"/>
          </a:xfrm>
          <a:prstGeom prst="rect">
            <a:avLst/>
          </a:prstGeom>
          <a:noFill/>
          <a:ln>
            <a:noFill/>
          </a:ln>
        </p:spPr>
        <p:txBody>
          <a:bodyPr spcFirstLastPara="1" wrap="square" lIns="121900" tIns="121900" rIns="121900" bIns="121900" anchor="t" anchorCtr="0">
            <a:noAutofit/>
          </a:bodyPr>
          <a:lstStyle/>
          <a:p>
            <a:pPr>
              <a:buClr>
                <a:schemeClr val="dk1"/>
              </a:buClr>
              <a:buSzPts val="1400"/>
            </a:pPr>
            <a:r>
              <a:rPr lang="fr-FR" sz="1333">
                <a:solidFill>
                  <a:srgbClr val="FFFFFF"/>
                </a:solidFill>
                <a:latin typeface="Arial"/>
                <a:ea typeface="Arial"/>
                <a:cs typeface="Arial"/>
                <a:sym typeface="Arial"/>
              </a:rPr>
              <a:t>Les dépenses peuvent être supprimées ou modifiées à tout moment par le collaborateur tant qu’elles n’ont pas fait l’objet d’une note de frais.</a:t>
            </a:r>
            <a:endParaRPr sz="1333">
              <a:solidFill>
                <a:srgbClr val="FFFFFF"/>
              </a:solidFill>
              <a:latin typeface="Arial"/>
              <a:ea typeface="Arial"/>
              <a:cs typeface="Arial"/>
              <a:sym typeface="Arial"/>
            </a:endParaRPr>
          </a:p>
          <a:p>
            <a:pPr>
              <a:buClr>
                <a:srgbClr val="000000"/>
              </a:buClr>
              <a:buSzPts val="1000"/>
            </a:pPr>
            <a:endParaRPr sz="1333">
              <a:solidFill>
                <a:srgbClr val="FFFFFF"/>
              </a:solidFill>
              <a:latin typeface="Arial"/>
              <a:ea typeface="Arial"/>
              <a:cs typeface="Arial"/>
              <a:sym typeface="Arial"/>
            </a:endParaRPr>
          </a:p>
        </p:txBody>
      </p:sp>
      <p:sp>
        <p:nvSpPr>
          <p:cNvPr id="149" name="Google Shape;149;p16"/>
          <p:cNvSpPr txBox="1">
            <a:spLocks noGrp="1"/>
          </p:cNvSpPr>
          <p:nvPr>
            <p:ph type="title" idx="4294967295"/>
          </p:nvPr>
        </p:nvSpPr>
        <p:spPr>
          <a:xfrm>
            <a:off x="0" y="504467"/>
            <a:ext cx="8176800" cy="765200"/>
          </a:xfrm>
          <a:prstGeom prst="rect">
            <a:avLst/>
          </a:prstGeom>
          <a:noFill/>
          <a:ln>
            <a:noFill/>
          </a:ln>
        </p:spPr>
        <p:txBody>
          <a:bodyPr spcFirstLastPara="1" vert="horz" wrap="square" lIns="121900" tIns="60933" rIns="121900" bIns="60933" rtlCol="0" anchor="t" anchorCtr="0">
            <a:noAutofit/>
          </a:bodyPr>
          <a:lstStyle/>
          <a:p>
            <a:pPr algn="ctr">
              <a:lnSpc>
                <a:spcPct val="100000"/>
              </a:lnSpc>
              <a:spcBef>
                <a:spcPts val="0"/>
              </a:spcBef>
              <a:buClr>
                <a:schemeClr val="lt1"/>
              </a:buClr>
              <a:buSzPts val="1400"/>
            </a:pPr>
            <a:r>
              <a:rPr lang="fr-FR" sz="1867">
                <a:solidFill>
                  <a:srgbClr val="5FC871"/>
                </a:solidFill>
              </a:rPr>
              <a:t>ONGLET DÉPENSES</a:t>
            </a:r>
            <a:endParaRPr sz="1867">
              <a:solidFill>
                <a:srgbClr val="5FC871"/>
              </a:solidFill>
            </a:endParaRPr>
          </a:p>
          <a:p>
            <a:pPr algn="ctr">
              <a:spcBef>
                <a:spcPts val="0"/>
              </a:spcBef>
              <a:buClr>
                <a:schemeClr val="lt1"/>
              </a:buClr>
              <a:buSzPts val="1400"/>
            </a:pPr>
            <a:r>
              <a:rPr lang="fr-FR" sz="1333">
                <a:solidFill>
                  <a:srgbClr val="999999"/>
                </a:solidFill>
              </a:rPr>
              <a:t>CRÉER UNE NOUVELLE DÉPENSE</a:t>
            </a:r>
            <a:endParaRPr sz="1333" b="1">
              <a:solidFill>
                <a:srgbClr val="999999"/>
              </a:solidFill>
            </a:endParaRPr>
          </a:p>
        </p:txBody>
      </p:sp>
      <p:pic>
        <p:nvPicPr>
          <p:cNvPr id="150" name="Google Shape;150;p16"/>
          <p:cNvPicPr preferRelativeResize="0"/>
          <p:nvPr/>
        </p:nvPicPr>
        <p:blipFill>
          <a:blip r:embed="rId3">
            <a:alphaModFix/>
          </a:blip>
          <a:stretch>
            <a:fillRect/>
          </a:stretch>
        </p:blipFill>
        <p:spPr>
          <a:xfrm>
            <a:off x="1374801" y="1330000"/>
            <a:ext cx="5603785" cy="5181933"/>
          </a:xfrm>
          <a:prstGeom prst="rect">
            <a:avLst/>
          </a:prstGeom>
          <a:noFill/>
          <a:ln>
            <a:noFill/>
          </a:ln>
          <a:effectLst>
            <a:outerShdw blurRad="357188" dist="19050" dir="5400000" algn="bl" rotWithShape="0">
              <a:srgbClr val="20124D">
                <a:alpha val="13730"/>
              </a:srgbClr>
            </a:outerShdw>
          </a:effectLst>
        </p:spPr>
      </p:pic>
    </p:spTree>
    <p:extLst>
      <p:ext uri="{BB962C8B-B14F-4D97-AF65-F5344CB8AC3E}">
        <p14:creationId xmlns:p14="http://schemas.microsoft.com/office/powerpoint/2010/main" val="3623974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7"/>
          <p:cNvSpPr txBox="1">
            <a:spLocks noGrp="1"/>
          </p:cNvSpPr>
          <p:nvPr>
            <p:ph type="sldNum" idx="12"/>
          </p:nvPr>
        </p:nvSpPr>
        <p:spPr>
          <a:xfrm>
            <a:off x="8737600" y="6356351"/>
            <a:ext cx="2844800" cy="365200"/>
          </a:xfrm>
          <a:prstGeom prst="rect">
            <a:avLst/>
          </a:prstGeom>
          <a:noFill/>
          <a:ln>
            <a:noFill/>
          </a:ln>
        </p:spPr>
        <p:txBody>
          <a:bodyPr spcFirstLastPara="1" vert="horz" wrap="square" lIns="121900" tIns="60933" rIns="121900" bIns="60933" rtlCol="0" anchor="ctr" anchorCtr="0">
            <a:noAutofit/>
          </a:bodyPr>
          <a:lstStyle/>
          <a:p>
            <a:fld id="{00000000-1234-1234-1234-123412341234}" type="slidenum">
              <a:rPr lang="fr-FR">
                <a:solidFill>
                  <a:srgbClr val="FFFFFF"/>
                </a:solidFill>
              </a:rPr>
              <a:pPr/>
              <a:t>6</a:t>
            </a:fld>
            <a:endParaRPr>
              <a:solidFill>
                <a:srgbClr val="FFFFFF"/>
              </a:solidFill>
            </a:endParaRPr>
          </a:p>
        </p:txBody>
      </p:sp>
      <p:sp>
        <p:nvSpPr>
          <p:cNvPr id="156" name="Google Shape;156;p17"/>
          <p:cNvSpPr txBox="1"/>
          <p:nvPr/>
        </p:nvSpPr>
        <p:spPr>
          <a:xfrm>
            <a:off x="8610600" y="1729667"/>
            <a:ext cx="3098800" cy="1456400"/>
          </a:xfrm>
          <a:prstGeom prst="rect">
            <a:avLst/>
          </a:prstGeom>
          <a:noFill/>
          <a:ln>
            <a:noFill/>
          </a:ln>
        </p:spPr>
        <p:txBody>
          <a:bodyPr spcFirstLastPara="1" wrap="square" lIns="121900" tIns="121900" rIns="121900" bIns="121900" anchor="t" anchorCtr="0">
            <a:noAutofit/>
          </a:bodyPr>
          <a:lstStyle/>
          <a:p>
            <a:pPr>
              <a:buClr>
                <a:schemeClr val="dk1"/>
              </a:buClr>
              <a:buSzPts val="1400"/>
            </a:pPr>
            <a:r>
              <a:rPr lang="fr-FR" sz="1333">
                <a:solidFill>
                  <a:srgbClr val="FFFFFF"/>
                </a:solidFill>
              </a:rPr>
              <a:t>Vous pouvez enregistrer une dépense même si elle comporte des informations obligatoires manquantes. Cette dépense aura le statut “Invalide” et ne pourra pas être déclarée au sein d’une note de frais.</a:t>
            </a:r>
            <a:endParaRPr sz="1333">
              <a:solidFill>
                <a:srgbClr val="FFFFFF"/>
              </a:solidFill>
              <a:latin typeface="Arial"/>
              <a:ea typeface="Arial"/>
              <a:cs typeface="Arial"/>
              <a:sym typeface="Arial"/>
            </a:endParaRPr>
          </a:p>
          <a:p>
            <a:pPr>
              <a:buClr>
                <a:srgbClr val="000000"/>
              </a:buClr>
              <a:buSzPts val="1000"/>
            </a:pPr>
            <a:endParaRPr sz="1333">
              <a:solidFill>
                <a:srgbClr val="FFFFFF"/>
              </a:solidFill>
              <a:latin typeface="Arial"/>
              <a:ea typeface="Arial"/>
              <a:cs typeface="Arial"/>
              <a:sym typeface="Arial"/>
            </a:endParaRPr>
          </a:p>
        </p:txBody>
      </p:sp>
      <p:sp>
        <p:nvSpPr>
          <p:cNvPr id="157" name="Google Shape;157;p17"/>
          <p:cNvSpPr txBox="1">
            <a:spLocks noGrp="1"/>
          </p:cNvSpPr>
          <p:nvPr>
            <p:ph type="title" idx="4294967295"/>
          </p:nvPr>
        </p:nvSpPr>
        <p:spPr>
          <a:xfrm>
            <a:off x="0" y="504467"/>
            <a:ext cx="8176800" cy="765200"/>
          </a:xfrm>
          <a:prstGeom prst="rect">
            <a:avLst/>
          </a:prstGeom>
          <a:noFill/>
          <a:ln>
            <a:noFill/>
          </a:ln>
        </p:spPr>
        <p:txBody>
          <a:bodyPr spcFirstLastPara="1" vert="horz" wrap="square" lIns="121900" tIns="60933" rIns="121900" bIns="60933" rtlCol="0" anchor="t" anchorCtr="0">
            <a:noAutofit/>
          </a:bodyPr>
          <a:lstStyle/>
          <a:p>
            <a:pPr algn="ctr">
              <a:lnSpc>
                <a:spcPct val="100000"/>
              </a:lnSpc>
              <a:spcBef>
                <a:spcPts val="0"/>
              </a:spcBef>
              <a:buClr>
                <a:schemeClr val="lt1"/>
              </a:buClr>
              <a:buSzPts val="1400"/>
            </a:pPr>
            <a:r>
              <a:rPr lang="fr-FR" sz="1867">
                <a:solidFill>
                  <a:srgbClr val="5FC871"/>
                </a:solidFill>
              </a:rPr>
              <a:t>ONGLET DÉPENSES</a:t>
            </a:r>
            <a:endParaRPr sz="1867">
              <a:solidFill>
                <a:srgbClr val="5FC871"/>
              </a:solidFill>
            </a:endParaRPr>
          </a:p>
          <a:p>
            <a:pPr algn="ctr">
              <a:lnSpc>
                <a:spcPct val="100000"/>
              </a:lnSpc>
              <a:spcBef>
                <a:spcPts val="0"/>
              </a:spcBef>
              <a:buClr>
                <a:schemeClr val="lt1"/>
              </a:buClr>
              <a:buSzPts val="1400"/>
            </a:pPr>
            <a:r>
              <a:rPr lang="fr-FR" sz="1333">
                <a:solidFill>
                  <a:srgbClr val="999999"/>
                </a:solidFill>
              </a:rPr>
              <a:t>ENREGISTRER UNE DÉPENSE EN BROUILLON</a:t>
            </a:r>
            <a:endParaRPr sz="1333" b="1">
              <a:solidFill>
                <a:srgbClr val="999999"/>
              </a:solidFill>
            </a:endParaRPr>
          </a:p>
        </p:txBody>
      </p:sp>
      <p:pic>
        <p:nvPicPr>
          <p:cNvPr id="158" name="Google Shape;158;p17"/>
          <p:cNvPicPr preferRelativeResize="0"/>
          <p:nvPr/>
        </p:nvPicPr>
        <p:blipFill>
          <a:blip r:embed="rId3">
            <a:alphaModFix/>
          </a:blip>
          <a:stretch>
            <a:fillRect/>
          </a:stretch>
        </p:blipFill>
        <p:spPr>
          <a:xfrm>
            <a:off x="878684" y="1269668"/>
            <a:ext cx="6648032" cy="5277433"/>
          </a:xfrm>
          <a:prstGeom prst="rect">
            <a:avLst/>
          </a:prstGeom>
          <a:noFill/>
          <a:ln>
            <a:noFill/>
          </a:ln>
          <a:effectLst>
            <a:outerShdw blurRad="357188" dist="19050" dir="5400000" algn="bl" rotWithShape="0">
              <a:srgbClr val="20124D">
                <a:alpha val="13730"/>
              </a:srgbClr>
            </a:outerShdw>
          </a:effectLst>
        </p:spPr>
      </p:pic>
      <p:sp>
        <p:nvSpPr>
          <p:cNvPr id="159" name="Google Shape;159;p17"/>
          <p:cNvSpPr txBox="1"/>
          <p:nvPr/>
        </p:nvSpPr>
        <p:spPr>
          <a:xfrm>
            <a:off x="8921733" y="3669567"/>
            <a:ext cx="3098800" cy="1456400"/>
          </a:xfrm>
          <a:prstGeom prst="rect">
            <a:avLst/>
          </a:prstGeom>
          <a:noFill/>
          <a:ln>
            <a:noFill/>
          </a:ln>
        </p:spPr>
        <p:txBody>
          <a:bodyPr spcFirstLastPara="1" wrap="square" lIns="121900" tIns="121900" rIns="121900" bIns="121900" anchor="t" anchorCtr="0">
            <a:noAutofit/>
          </a:bodyPr>
          <a:lstStyle/>
          <a:p>
            <a:pPr>
              <a:buClr>
                <a:schemeClr val="dk1"/>
              </a:buClr>
              <a:buSzPts val="1400"/>
            </a:pPr>
            <a:r>
              <a:rPr lang="fr-FR" sz="1333" b="1">
                <a:solidFill>
                  <a:srgbClr val="FFFFFF"/>
                </a:solidFill>
              </a:rPr>
              <a:t>Alertes et erreurs:</a:t>
            </a:r>
            <a:endParaRPr sz="1333" b="1">
              <a:solidFill>
                <a:srgbClr val="FFFFFF"/>
              </a:solidFill>
            </a:endParaRPr>
          </a:p>
          <a:p>
            <a:pPr>
              <a:buClr>
                <a:srgbClr val="000000"/>
              </a:buClr>
              <a:buSzPts val="1000"/>
            </a:pPr>
            <a:endParaRPr sz="1333">
              <a:solidFill>
                <a:srgbClr val="FFFFFF"/>
              </a:solidFill>
              <a:latin typeface="Arial"/>
              <a:ea typeface="Arial"/>
              <a:cs typeface="Arial"/>
              <a:sym typeface="Arial"/>
            </a:endParaRPr>
          </a:p>
        </p:txBody>
      </p:sp>
      <p:pic>
        <p:nvPicPr>
          <p:cNvPr id="160" name="Google Shape;160;p17"/>
          <p:cNvPicPr preferRelativeResize="0"/>
          <p:nvPr/>
        </p:nvPicPr>
        <p:blipFill rotWithShape="1">
          <a:blip r:embed="rId4">
            <a:alphaModFix/>
          </a:blip>
          <a:srcRect l="14229" t="20382"/>
          <a:stretch/>
        </p:blipFill>
        <p:spPr>
          <a:xfrm>
            <a:off x="8636001" y="4244967"/>
            <a:ext cx="729833" cy="455000"/>
          </a:xfrm>
          <a:prstGeom prst="rect">
            <a:avLst/>
          </a:prstGeom>
          <a:noFill/>
          <a:ln>
            <a:noFill/>
          </a:ln>
        </p:spPr>
      </p:pic>
      <p:pic>
        <p:nvPicPr>
          <p:cNvPr id="161" name="Google Shape;161;p17"/>
          <p:cNvPicPr preferRelativeResize="0"/>
          <p:nvPr/>
        </p:nvPicPr>
        <p:blipFill rotWithShape="1">
          <a:blip r:embed="rId5">
            <a:alphaModFix/>
          </a:blip>
          <a:srcRect l="8003"/>
          <a:stretch/>
        </p:blipFill>
        <p:spPr>
          <a:xfrm>
            <a:off x="8636000" y="5097467"/>
            <a:ext cx="729833" cy="455000"/>
          </a:xfrm>
          <a:prstGeom prst="rect">
            <a:avLst/>
          </a:prstGeom>
          <a:noFill/>
          <a:ln>
            <a:noFill/>
          </a:ln>
        </p:spPr>
      </p:pic>
      <p:sp>
        <p:nvSpPr>
          <p:cNvPr id="162" name="Google Shape;162;p17"/>
          <p:cNvSpPr txBox="1"/>
          <p:nvPr/>
        </p:nvSpPr>
        <p:spPr>
          <a:xfrm>
            <a:off x="9440800" y="4093067"/>
            <a:ext cx="2548400" cy="758800"/>
          </a:xfrm>
          <a:prstGeom prst="rect">
            <a:avLst/>
          </a:prstGeom>
          <a:noFill/>
          <a:ln>
            <a:noFill/>
          </a:ln>
        </p:spPr>
        <p:txBody>
          <a:bodyPr spcFirstLastPara="1" wrap="square" lIns="121900" tIns="121900" rIns="121900" bIns="121900" anchor="t" anchorCtr="0">
            <a:noAutofit/>
          </a:bodyPr>
          <a:lstStyle/>
          <a:p>
            <a:pPr>
              <a:buClr>
                <a:srgbClr val="000000"/>
              </a:buClr>
              <a:buSzPts val="1000"/>
            </a:pPr>
            <a:r>
              <a:rPr lang="fr-FR" sz="1333">
                <a:solidFill>
                  <a:srgbClr val="FFFFFF"/>
                </a:solidFill>
              </a:rPr>
              <a:t>Une alerte permet de mettre en évidence une dépense anormale.</a:t>
            </a:r>
            <a:endParaRPr sz="1333">
              <a:solidFill>
                <a:srgbClr val="FFFFFF"/>
              </a:solidFill>
              <a:latin typeface="Arial"/>
              <a:ea typeface="Arial"/>
              <a:cs typeface="Arial"/>
              <a:sym typeface="Arial"/>
            </a:endParaRPr>
          </a:p>
        </p:txBody>
      </p:sp>
      <p:sp>
        <p:nvSpPr>
          <p:cNvPr id="163" name="Google Shape;163;p17"/>
          <p:cNvSpPr txBox="1"/>
          <p:nvPr/>
        </p:nvSpPr>
        <p:spPr>
          <a:xfrm>
            <a:off x="9440800" y="4851867"/>
            <a:ext cx="2649600" cy="758800"/>
          </a:xfrm>
          <a:prstGeom prst="rect">
            <a:avLst/>
          </a:prstGeom>
          <a:noFill/>
          <a:ln>
            <a:noFill/>
          </a:ln>
        </p:spPr>
        <p:txBody>
          <a:bodyPr spcFirstLastPara="1" wrap="square" lIns="121900" tIns="121900" rIns="121900" bIns="121900" anchor="t" anchorCtr="0">
            <a:noAutofit/>
          </a:bodyPr>
          <a:lstStyle/>
          <a:p>
            <a:pPr>
              <a:buClr>
                <a:srgbClr val="000000"/>
              </a:buClr>
              <a:buSzPts val="1000"/>
            </a:pPr>
            <a:r>
              <a:rPr lang="fr-FR" sz="1333">
                <a:solidFill>
                  <a:srgbClr val="FFFFFF"/>
                </a:solidFill>
              </a:rPr>
              <a:t>Une erreur, rend la dépense invalide et bloque donc sa déclaration. </a:t>
            </a:r>
            <a:endParaRPr sz="1333">
              <a:solidFill>
                <a:srgbClr val="FFFFFF"/>
              </a:solidFill>
              <a:latin typeface="Arial"/>
              <a:ea typeface="Arial"/>
              <a:cs typeface="Arial"/>
              <a:sym typeface="Arial"/>
            </a:endParaRPr>
          </a:p>
        </p:txBody>
      </p:sp>
    </p:spTree>
    <p:extLst>
      <p:ext uri="{BB962C8B-B14F-4D97-AF65-F5344CB8AC3E}">
        <p14:creationId xmlns:p14="http://schemas.microsoft.com/office/powerpoint/2010/main" val="1871435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18"/>
          <p:cNvPicPr preferRelativeResize="0"/>
          <p:nvPr/>
        </p:nvPicPr>
        <p:blipFill>
          <a:blip r:embed="rId3">
            <a:alphaModFix/>
          </a:blip>
          <a:stretch>
            <a:fillRect/>
          </a:stretch>
        </p:blipFill>
        <p:spPr>
          <a:xfrm>
            <a:off x="379667" y="1621018"/>
            <a:ext cx="7558503" cy="1195100"/>
          </a:xfrm>
          <a:prstGeom prst="rect">
            <a:avLst/>
          </a:prstGeom>
          <a:noFill/>
          <a:ln>
            <a:noFill/>
          </a:ln>
        </p:spPr>
      </p:pic>
      <p:pic>
        <p:nvPicPr>
          <p:cNvPr id="169" name="Google Shape;169;p18"/>
          <p:cNvPicPr preferRelativeResize="0"/>
          <p:nvPr/>
        </p:nvPicPr>
        <p:blipFill>
          <a:blip r:embed="rId4">
            <a:alphaModFix/>
          </a:blip>
          <a:stretch>
            <a:fillRect/>
          </a:stretch>
        </p:blipFill>
        <p:spPr>
          <a:xfrm>
            <a:off x="238633" y="3079800"/>
            <a:ext cx="7699531" cy="3373595"/>
          </a:xfrm>
          <a:prstGeom prst="rect">
            <a:avLst/>
          </a:prstGeom>
          <a:noFill/>
          <a:ln>
            <a:noFill/>
          </a:ln>
          <a:effectLst>
            <a:outerShdw blurRad="357188" dist="19050" dir="5400000" algn="bl" rotWithShape="0">
              <a:srgbClr val="20124D">
                <a:alpha val="13730"/>
              </a:srgbClr>
            </a:outerShdw>
          </a:effectLst>
        </p:spPr>
      </p:pic>
      <p:sp>
        <p:nvSpPr>
          <p:cNvPr id="170" name="Google Shape;170;p18"/>
          <p:cNvSpPr txBox="1"/>
          <p:nvPr/>
        </p:nvSpPr>
        <p:spPr>
          <a:xfrm>
            <a:off x="8667567" y="1627961"/>
            <a:ext cx="3098800" cy="2339200"/>
          </a:xfrm>
          <a:prstGeom prst="rect">
            <a:avLst/>
          </a:prstGeom>
          <a:noFill/>
          <a:ln>
            <a:noFill/>
          </a:ln>
        </p:spPr>
        <p:txBody>
          <a:bodyPr spcFirstLastPara="1" wrap="square" lIns="121900" tIns="144000" rIns="121900" bIns="121900" anchor="t" anchorCtr="0">
            <a:noAutofit/>
          </a:bodyPr>
          <a:lstStyle/>
          <a:p>
            <a:pPr>
              <a:buClr>
                <a:srgbClr val="000000"/>
              </a:buClr>
              <a:buSzPts val="1000"/>
            </a:pPr>
            <a:r>
              <a:rPr lang="fr-FR" sz="1333">
                <a:solidFill>
                  <a:srgbClr val="FFFFFF"/>
                </a:solidFill>
              </a:rPr>
              <a:t>Importez ou déposez un justificatif pour créer une nouvelle dépense complétée par lecture automatique des champs.</a:t>
            </a:r>
            <a:endParaRPr sz="1333">
              <a:solidFill>
                <a:srgbClr val="FFFFFF"/>
              </a:solidFill>
            </a:endParaRPr>
          </a:p>
          <a:p>
            <a:pPr>
              <a:buClr>
                <a:srgbClr val="000000"/>
              </a:buClr>
              <a:buSzPts val="1000"/>
            </a:pPr>
            <a:endParaRPr sz="1333">
              <a:solidFill>
                <a:srgbClr val="FFFFFF"/>
              </a:solidFill>
            </a:endParaRPr>
          </a:p>
          <a:p>
            <a:pPr>
              <a:buClr>
                <a:schemeClr val="dk1"/>
              </a:buClr>
              <a:buSzPts val="1100"/>
            </a:pPr>
            <a:r>
              <a:rPr lang="fr-FR" sz="1333">
                <a:solidFill>
                  <a:srgbClr val="FFFFFF"/>
                </a:solidFill>
              </a:rPr>
              <a:t>Cleemy saisira pour vous les informations détectées telles que la date, le montant ou la TVA.</a:t>
            </a:r>
            <a:endParaRPr sz="1333">
              <a:solidFill>
                <a:srgbClr val="FFFFFF"/>
              </a:solidFill>
            </a:endParaRPr>
          </a:p>
        </p:txBody>
      </p:sp>
      <p:grpSp>
        <p:nvGrpSpPr>
          <p:cNvPr id="171" name="Google Shape;171;p18"/>
          <p:cNvGrpSpPr/>
          <p:nvPr/>
        </p:nvGrpSpPr>
        <p:grpSpPr>
          <a:xfrm>
            <a:off x="8737608" y="1099967"/>
            <a:ext cx="528000" cy="528000"/>
            <a:chOff x="3206306" y="3934275"/>
            <a:chExt cx="396000" cy="396000"/>
          </a:xfrm>
        </p:grpSpPr>
        <p:sp>
          <p:nvSpPr>
            <p:cNvPr id="172" name="Google Shape;172;p18"/>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73" name="Google Shape;173;p18"/>
            <p:cNvSpPr txBox="1"/>
            <p:nvPr/>
          </p:nvSpPr>
          <p:spPr>
            <a:xfrm>
              <a:off x="3241550" y="3937850"/>
              <a:ext cx="325500" cy="260400"/>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fr-FR" sz="1867" b="1">
                  <a:solidFill>
                    <a:srgbClr val="FFFFFF"/>
                  </a:solidFill>
                  <a:latin typeface="Arial"/>
                  <a:ea typeface="Arial"/>
                  <a:cs typeface="Arial"/>
                  <a:sym typeface="Arial"/>
                </a:rPr>
                <a:t>1</a:t>
              </a:r>
              <a:endParaRPr sz="1867">
                <a:solidFill>
                  <a:srgbClr val="000000"/>
                </a:solidFill>
                <a:latin typeface="Arial"/>
                <a:ea typeface="Arial"/>
                <a:cs typeface="Arial"/>
                <a:sym typeface="Arial"/>
              </a:endParaRPr>
            </a:p>
          </p:txBody>
        </p:sp>
      </p:grpSp>
      <p:grpSp>
        <p:nvGrpSpPr>
          <p:cNvPr id="174" name="Google Shape;174;p18"/>
          <p:cNvGrpSpPr/>
          <p:nvPr/>
        </p:nvGrpSpPr>
        <p:grpSpPr>
          <a:xfrm>
            <a:off x="6589065" y="1407120"/>
            <a:ext cx="519200" cy="519200"/>
            <a:chOff x="3209699" y="3934175"/>
            <a:chExt cx="389400" cy="389400"/>
          </a:xfrm>
        </p:grpSpPr>
        <p:sp>
          <p:nvSpPr>
            <p:cNvPr id="175" name="Google Shape;175;p18"/>
            <p:cNvSpPr/>
            <p:nvPr/>
          </p:nvSpPr>
          <p:spPr>
            <a:xfrm rot="8100000">
              <a:off x="3266726" y="3991201"/>
              <a:ext cx="275347" cy="275347"/>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3730"/>
                </a:srgbClr>
              </a:outerShdw>
            </a:effectLst>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76" name="Google Shape;176;p18"/>
            <p:cNvSpPr txBox="1"/>
            <p:nvPr/>
          </p:nvSpPr>
          <p:spPr>
            <a:xfrm>
              <a:off x="3241550" y="4015175"/>
              <a:ext cx="325500" cy="227400"/>
            </a:xfrm>
            <a:prstGeom prst="rect">
              <a:avLst/>
            </a:prstGeom>
            <a:noFill/>
            <a:ln>
              <a:noFill/>
            </a:ln>
            <a:effectLst>
              <a:outerShdw blurRad="28575" dist="9525" dir="5400000" algn="bl" rotWithShape="0">
                <a:srgbClr val="073763">
                  <a:alpha val="13730"/>
                </a:srgbClr>
              </a:outerShdw>
            </a:effectLst>
          </p:spPr>
          <p:txBody>
            <a:bodyPr spcFirstLastPara="1" wrap="square" lIns="121900" tIns="121900" rIns="121900" bIns="121900" anchor="ctr" anchorCtr="0">
              <a:noAutofit/>
            </a:bodyPr>
            <a:lstStyle/>
            <a:p>
              <a:pPr algn="ctr">
                <a:buClr>
                  <a:srgbClr val="000000"/>
                </a:buClr>
                <a:buSzPts val="1400"/>
              </a:pPr>
              <a:r>
                <a:rPr lang="fr-FR" sz="2400" b="1">
                  <a:solidFill>
                    <a:srgbClr val="FFFFFF"/>
                  </a:solidFill>
                </a:rPr>
                <a:t>1</a:t>
              </a:r>
              <a:endParaRPr sz="1867">
                <a:solidFill>
                  <a:srgbClr val="000000"/>
                </a:solidFill>
                <a:latin typeface="Arial"/>
                <a:ea typeface="Arial"/>
                <a:cs typeface="Arial"/>
                <a:sym typeface="Arial"/>
              </a:endParaRPr>
            </a:p>
          </p:txBody>
        </p:sp>
      </p:grpSp>
      <p:sp>
        <p:nvSpPr>
          <p:cNvPr id="177" name="Google Shape;177;p18"/>
          <p:cNvSpPr txBox="1">
            <a:spLocks noGrp="1"/>
          </p:cNvSpPr>
          <p:nvPr>
            <p:ph type="sldNum" idx="12"/>
          </p:nvPr>
        </p:nvSpPr>
        <p:spPr>
          <a:xfrm>
            <a:off x="8737600" y="6356351"/>
            <a:ext cx="2844800" cy="365200"/>
          </a:xfrm>
          <a:prstGeom prst="rect">
            <a:avLst/>
          </a:prstGeom>
          <a:noFill/>
          <a:ln>
            <a:noFill/>
          </a:ln>
        </p:spPr>
        <p:txBody>
          <a:bodyPr spcFirstLastPara="1" vert="horz" wrap="square" lIns="121900" tIns="60933" rIns="121900" bIns="60933" rtlCol="0" anchor="ctr" anchorCtr="0">
            <a:noAutofit/>
          </a:bodyPr>
          <a:lstStyle/>
          <a:p>
            <a:fld id="{00000000-1234-1234-1234-123412341234}" type="slidenum">
              <a:rPr lang="fr-FR">
                <a:solidFill>
                  <a:srgbClr val="FFFFFF"/>
                </a:solidFill>
              </a:rPr>
              <a:pPr/>
              <a:t>7</a:t>
            </a:fld>
            <a:endParaRPr>
              <a:solidFill>
                <a:srgbClr val="FFFFFF"/>
              </a:solidFill>
            </a:endParaRPr>
          </a:p>
        </p:txBody>
      </p:sp>
      <p:grpSp>
        <p:nvGrpSpPr>
          <p:cNvPr id="178" name="Google Shape;178;p18"/>
          <p:cNvGrpSpPr/>
          <p:nvPr/>
        </p:nvGrpSpPr>
        <p:grpSpPr>
          <a:xfrm rot="-5400000">
            <a:off x="2601532" y="4688077"/>
            <a:ext cx="519200" cy="519200"/>
            <a:chOff x="3209699" y="3934175"/>
            <a:chExt cx="389400" cy="389400"/>
          </a:xfrm>
        </p:grpSpPr>
        <p:sp>
          <p:nvSpPr>
            <p:cNvPr id="179" name="Google Shape;179;p18"/>
            <p:cNvSpPr/>
            <p:nvPr/>
          </p:nvSpPr>
          <p:spPr>
            <a:xfrm rot="8100000">
              <a:off x="3266726" y="3991201"/>
              <a:ext cx="275347" cy="275347"/>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3730"/>
                </a:srgbClr>
              </a:outerShdw>
            </a:effectLst>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80" name="Google Shape;180;p18"/>
            <p:cNvSpPr txBox="1"/>
            <p:nvPr/>
          </p:nvSpPr>
          <p:spPr>
            <a:xfrm rot="5400000">
              <a:off x="3241550" y="4015175"/>
              <a:ext cx="325500" cy="227400"/>
            </a:xfrm>
            <a:prstGeom prst="rect">
              <a:avLst/>
            </a:prstGeom>
            <a:noFill/>
            <a:ln>
              <a:noFill/>
            </a:ln>
            <a:effectLst>
              <a:outerShdw blurRad="28575" dist="9525" dir="5400000" algn="bl" rotWithShape="0">
                <a:srgbClr val="073763">
                  <a:alpha val="13730"/>
                </a:srgbClr>
              </a:outerShdw>
            </a:effectLst>
          </p:spPr>
          <p:txBody>
            <a:bodyPr spcFirstLastPara="1" wrap="square" lIns="121900" tIns="121900" rIns="121900" bIns="121900" anchor="ctr" anchorCtr="0">
              <a:noAutofit/>
            </a:bodyPr>
            <a:lstStyle/>
            <a:p>
              <a:pPr algn="ctr">
                <a:buClr>
                  <a:srgbClr val="000000"/>
                </a:buClr>
                <a:buSzPts val="1400"/>
              </a:pPr>
              <a:r>
                <a:rPr lang="fr-FR" sz="2400" b="1">
                  <a:solidFill>
                    <a:srgbClr val="FFFFFF"/>
                  </a:solidFill>
                </a:rPr>
                <a:t>1</a:t>
              </a:r>
              <a:endParaRPr sz="1867">
                <a:solidFill>
                  <a:srgbClr val="000000"/>
                </a:solidFill>
                <a:latin typeface="Arial"/>
                <a:ea typeface="Arial"/>
                <a:cs typeface="Arial"/>
                <a:sym typeface="Arial"/>
              </a:endParaRPr>
            </a:p>
          </p:txBody>
        </p:sp>
      </p:grpSp>
      <p:sp>
        <p:nvSpPr>
          <p:cNvPr id="181" name="Google Shape;181;p18"/>
          <p:cNvSpPr txBox="1">
            <a:spLocks noGrp="1"/>
          </p:cNvSpPr>
          <p:nvPr>
            <p:ph type="title" idx="4294967295"/>
          </p:nvPr>
        </p:nvSpPr>
        <p:spPr>
          <a:xfrm>
            <a:off x="0" y="504467"/>
            <a:ext cx="8176800" cy="765200"/>
          </a:xfrm>
          <a:prstGeom prst="rect">
            <a:avLst/>
          </a:prstGeom>
          <a:noFill/>
          <a:ln>
            <a:noFill/>
          </a:ln>
        </p:spPr>
        <p:txBody>
          <a:bodyPr spcFirstLastPara="1" vert="horz" wrap="square" lIns="121900" tIns="60933" rIns="121900" bIns="60933" rtlCol="0" anchor="t" anchorCtr="0">
            <a:noAutofit/>
          </a:bodyPr>
          <a:lstStyle/>
          <a:p>
            <a:pPr algn="ctr">
              <a:lnSpc>
                <a:spcPct val="100000"/>
              </a:lnSpc>
              <a:spcBef>
                <a:spcPts val="0"/>
              </a:spcBef>
              <a:buClr>
                <a:schemeClr val="lt1"/>
              </a:buClr>
              <a:buSzPts val="1400"/>
            </a:pPr>
            <a:r>
              <a:rPr lang="fr-FR" sz="1867">
                <a:solidFill>
                  <a:srgbClr val="5FC871"/>
                </a:solidFill>
              </a:rPr>
              <a:t>ONGLET DÉPENSES</a:t>
            </a:r>
            <a:endParaRPr sz="1867">
              <a:solidFill>
                <a:srgbClr val="5FC871"/>
              </a:solidFill>
            </a:endParaRPr>
          </a:p>
          <a:p>
            <a:pPr algn="ctr">
              <a:lnSpc>
                <a:spcPct val="100000"/>
              </a:lnSpc>
              <a:spcBef>
                <a:spcPts val="0"/>
              </a:spcBef>
              <a:buClr>
                <a:schemeClr val="lt1"/>
              </a:buClr>
              <a:buSzPts val="1400"/>
            </a:pPr>
            <a:r>
              <a:rPr lang="fr-FR" sz="1333">
                <a:solidFill>
                  <a:srgbClr val="999999"/>
                </a:solidFill>
              </a:rPr>
              <a:t>IMPORTER VOS JUSTIFICATIFS</a:t>
            </a:r>
            <a:endParaRPr sz="1333" b="1">
              <a:solidFill>
                <a:srgbClr val="999999"/>
              </a:solidFill>
            </a:endParaRPr>
          </a:p>
        </p:txBody>
      </p:sp>
      <p:sp>
        <p:nvSpPr>
          <p:cNvPr id="182" name="Google Shape;182;p18"/>
          <p:cNvSpPr txBox="1"/>
          <p:nvPr/>
        </p:nvSpPr>
        <p:spPr>
          <a:xfrm>
            <a:off x="8737600" y="3959551"/>
            <a:ext cx="3098800" cy="928000"/>
          </a:xfrm>
          <a:prstGeom prst="rect">
            <a:avLst/>
          </a:prstGeom>
          <a:noFill/>
          <a:ln>
            <a:noFill/>
          </a:ln>
        </p:spPr>
        <p:txBody>
          <a:bodyPr spcFirstLastPara="1" wrap="square" lIns="121900" tIns="144000" rIns="121900" bIns="121900" anchor="t" anchorCtr="0">
            <a:noAutofit/>
          </a:bodyPr>
          <a:lstStyle/>
          <a:p>
            <a:pPr>
              <a:buClr>
                <a:srgbClr val="000000"/>
              </a:buClr>
              <a:buSzPts val="1000"/>
            </a:pPr>
            <a:r>
              <a:rPr lang="fr-FR" sz="1333">
                <a:solidFill>
                  <a:srgbClr val="FFFFFF"/>
                </a:solidFill>
              </a:rPr>
              <a:t>Visualisez le justificatif en cours de traitement.</a:t>
            </a:r>
            <a:endParaRPr sz="1333">
              <a:solidFill>
                <a:srgbClr val="FFFFFF"/>
              </a:solidFill>
              <a:latin typeface="Arial"/>
              <a:ea typeface="Arial"/>
              <a:cs typeface="Arial"/>
              <a:sym typeface="Arial"/>
            </a:endParaRPr>
          </a:p>
          <a:p>
            <a:pPr>
              <a:buClr>
                <a:srgbClr val="000000"/>
              </a:buClr>
              <a:buSzPts val="1000"/>
            </a:pPr>
            <a:endParaRPr sz="1333">
              <a:solidFill>
                <a:srgbClr val="FFFFFF"/>
              </a:solidFill>
              <a:latin typeface="Arial"/>
              <a:ea typeface="Arial"/>
              <a:cs typeface="Arial"/>
              <a:sym typeface="Arial"/>
            </a:endParaRPr>
          </a:p>
        </p:txBody>
      </p:sp>
      <p:grpSp>
        <p:nvGrpSpPr>
          <p:cNvPr id="183" name="Google Shape;183;p18"/>
          <p:cNvGrpSpPr/>
          <p:nvPr/>
        </p:nvGrpSpPr>
        <p:grpSpPr>
          <a:xfrm>
            <a:off x="8737608" y="3431567"/>
            <a:ext cx="528000" cy="528000"/>
            <a:chOff x="3206306" y="3934275"/>
            <a:chExt cx="396000" cy="396000"/>
          </a:xfrm>
        </p:grpSpPr>
        <p:sp>
          <p:nvSpPr>
            <p:cNvPr id="184" name="Google Shape;184;p18"/>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85" name="Google Shape;185;p18"/>
            <p:cNvSpPr txBox="1"/>
            <p:nvPr/>
          </p:nvSpPr>
          <p:spPr>
            <a:xfrm>
              <a:off x="3241550" y="3937850"/>
              <a:ext cx="325500" cy="260400"/>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fr-FR" sz="2400" b="1">
                  <a:solidFill>
                    <a:srgbClr val="FFFFFF"/>
                  </a:solidFill>
                </a:rPr>
                <a:t>2</a:t>
              </a:r>
              <a:endParaRPr sz="1867">
                <a:solidFill>
                  <a:srgbClr val="000000"/>
                </a:solidFill>
                <a:latin typeface="Arial"/>
                <a:ea typeface="Arial"/>
                <a:cs typeface="Arial"/>
                <a:sym typeface="Arial"/>
              </a:endParaRPr>
            </a:p>
          </p:txBody>
        </p:sp>
      </p:grpSp>
      <p:grpSp>
        <p:nvGrpSpPr>
          <p:cNvPr id="186" name="Google Shape;186;p18"/>
          <p:cNvGrpSpPr/>
          <p:nvPr/>
        </p:nvGrpSpPr>
        <p:grpSpPr>
          <a:xfrm>
            <a:off x="2017065" y="1915120"/>
            <a:ext cx="519200" cy="519200"/>
            <a:chOff x="3209699" y="3934175"/>
            <a:chExt cx="389400" cy="389400"/>
          </a:xfrm>
        </p:grpSpPr>
        <p:sp>
          <p:nvSpPr>
            <p:cNvPr id="187" name="Google Shape;187;p18"/>
            <p:cNvSpPr/>
            <p:nvPr/>
          </p:nvSpPr>
          <p:spPr>
            <a:xfrm rot="8100000">
              <a:off x="3266726" y="3991201"/>
              <a:ext cx="275347" cy="275347"/>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3730"/>
                </a:srgbClr>
              </a:outerShdw>
            </a:effectLst>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88" name="Google Shape;188;p18"/>
            <p:cNvSpPr txBox="1"/>
            <p:nvPr/>
          </p:nvSpPr>
          <p:spPr>
            <a:xfrm>
              <a:off x="3241550" y="4015175"/>
              <a:ext cx="325500" cy="227400"/>
            </a:xfrm>
            <a:prstGeom prst="rect">
              <a:avLst/>
            </a:prstGeom>
            <a:noFill/>
            <a:ln>
              <a:noFill/>
            </a:ln>
            <a:effectLst>
              <a:outerShdw blurRad="28575" dist="9525" dir="5400000" algn="bl" rotWithShape="0">
                <a:srgbClr val="073763">
                  <a:alpha val="13730"/>
                </a:srgbClr>
              </a:outerShdw>
            </a:effectLst>
          </p:spPr>
          <p:txBody>
            <a:bodyPr spcFirstLastPara="1" wrap="square" lIns="121900" tIns="121900" rIns="121900" bIns="121900" anchor="ctr" anchorCtr="0">
              <a:noAutofit/>
            </a:bodyPr>
            <a:lstStyle/>
            <a:p>
              <a:pPr algn="ctr">
                <a:buClr>
                  <a:srgbClr val="000000"/>
                </a:buClr>
                <a:buSzPts val="1400"/>
              </a:pPr>
              <a:r>
                <a:rPr lang="fr-FR" sz="2400" b="1">
                  <a:solidFill>
                    <a:srgbClr val="FFFFFF"/>
                  </a:solidFill>
                </a:rPr>
                <a:t>2</a:t>
              </a:r>
              <a:endParaRPr sz="1867">
                <a:solidFill>
                  <a:srgbClr val="000000"/>
                </a:solidFill>
                <a:latin typeface="Arial"/>
                <a:ea typeface="Arial"/>
                <a:cs typeface="Arial"/>
                <a:sym typeface="Arial"/>
              </a:endParaRPr>
            </a:p>
          </p:txBody>
        </p:sp>
      </p:grpSp>
      <p:sp>
        <p:nvSpPr>
          <p:cNvPr id="189" name="Google Shape;189;p18"/>
          <p:cNvSpPr txBox="1"/>
          <p:nvPr/>
        </p:nvSpPr>
        <p:spPr>
          <a:xfrm>
            <a:off x="8737600" y="4816117"/>
            <a:ext cx="3098800" cy="928000"/>
          </a:xfrm>
          <a:prstGeom prst="rect">
            <a:avLst/>
          </a:prstGeom>
          <a:noFill/>
          <a:ln>
            <a:noFill/>
          </a:ln>
        </p:spPr>
        <p:txBody>
          <a:bodyPr spcFirstLastPara="1" wrap="square" lIns="121900" tIns="144000" rIns="121900" bIns="121900" anchor="t" anchorCtr="0">
            <a:noAutofit/>
          </a:bodyPr>
          <a:lstStyle/>
          <a:p>
            <a:pPr algn="ctr">
              <a:buClr>
                <a:srgbClr val="000000"/>
              </a:buClr>
              <a:buSzPts val="1000"/>
            </a:pPr>
            <a:r>
              <a:rPr lang="fr-FR" sz="1333" i="1">
                <a:solidFill>
                  <a:srgbClr val="FFFFFF"/>
                </a:solidFill>
              </a:rPr>
              <a:t>Attention, uniquement les fichier PNG, JPEG, JPG et PDF de moins de 3Mo seront soumis à la lecture automatique.</a:t>
            </a:r>
            <a:endParaRPr sz="1333" i="1">
              <a:solidFill>
                <a:srgbClr val="FFFFFF"/>
              </a:solidFill>
              <a:latin typeface="Arial"/>
              <a:ea typeface="Arial"/>
              <a:cs typeface="Arial"/>
              <a:sym typeface="Arial"/>
            </a:endParaRPr>
          </a:p>
          <a:p>
            <a:pPr algn="ctr">
              <a:buClr>
                <a:srgbClr val="000000"/>
              </a:buClr>
              <a:buSzPts val="1000"/>
            </a:pPr>
            <a:endParaRPr sz="1333" i="1">
              <a:solidFill>
                <a:srgbClr val="FFFFFF"/>
              </a:solidFill>
              <a:latin typeface="Arial"/>
              <a:ea typeface="Arial"/>
              <a:cs typeface="Arial"/>
              <a:sym typeface="Arial"/>
            </a:endParaRPr>
          </a:p>
        </p:txBody>
      </p:sp>
    </p:spTree>
    <p:extLst>
      <p:ext uri="{BB962C8B-B14F-4D97-AF65-F5344CB8AC3E}">
        <p14:creationId xmlns:p14="http://schemas.microsoft.com/office/powerpoint/2010/main" val="2047917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19"/>
          <p:cNvPicPr preferRelativeResize="0"/>
          <p:nvPr/>
        </p:nvPicPr>
        <p:blipFill>
          <a:blip r:embed="rId3">
            <a:alphaModFix/>
          </a:blip>
          <a:stretch>
            <a:fillRect/>
          </a:stretch>
        </p:blipFill>
        <p:spPr>
          <a:xfrm>
            <a:off x="302367" y="3211267"/>
            <a:ext cx="7572064" cy="3100200"/>
          </a:xfrm>
          <a:prstGeom prst="rect">
            <a:avLst/>
          </a:prstGeom>
          <a:noFill/>
          <a:ln>
            <a:noFill/>
          </a:ln>
          <a:effectLst>
            <a:outerShdw blurRad="357188" dist="19050" dir="5400000" algn="bl" rotWithShape="0">
              <a:srgbClr val="20124D">
                <a:alpha val="13730"/>
              </a:srgbClr>
            </a:outerShdw>
          </a:effectLst>
        </p:spPr>
      </p:pic>
      <p:sp>
        <p:nvSpPr>
          <p:cNvPr id="195" name="Google Shape;195;p19"/>
          <p:cNvSpPr txBox="1">
            <a:spLocks noGrp="1"/>
          </p:cNvSpPr>
          <p:nvPr>
            <p:ph type="sldNum" idx="12"/>
          </p:nvPr>
        </p:nvSpPr>
        <p:spPr>
          <a:xfrm>
            <a:off x="8737600" y="6356351"/>
            <a:ext cx="2844800" cy="365200"/>
          </a:xfrm>
          <a:prstGeom prst="rect">
            <a:avLst/>
          </a:prstGeom>
          <a:noFill/>
          <a:ln>
            <a:noFill/>
          </a:ln>
        </p:spPr>
        <p:txBody>
          <a:bodyPr spcFirstLastPara="1" vert="horz" wrap="square" lIns="121900" tIns="60933" rIns="121900" bIns="60933" rtlCol="0" anchor="ctr" anchorCtr="0">
            <a:noAutofit/>
          </a:bodyPr>
          <a:lstStyle/>
          <a:p>
            <a:fld id="{00000000-1234-1234-1234-123412341234}" type="slidenum">
              <a:rPr lang="fr-FR"/>
              <a:pPr/>
              <a:t>8</a:t>
            </a:fld>
            <a:endParaRPr/>
          </a:p>
        </p:txBody>
      </p:sp>
      <p:sp>
        <p:nvSpPr>
          <p:cNvPr id="196" name="Google Shape;196;p19"/>
          <p:cNvSpPr txBox="1"/>
          <p:nvPr/>
        </p:nvSpPr>
        <p:spPr>
          <a:xfrm>
            <a:off x="8667567" y="2848400"/>
            <a:ext cx="3098800" cy="1036400"/>
          </a:xfrm>
          <a:prstGeom prst="rect">
            <a:avLst/>
          </a:prstGeom>
          <a:noFill/>
          <a:ln>
            <a:noFill/>
          </a:ln>
        </p:spPr>
        <p:txBody>
          <a:bodyPr spcFirstLastPara="1" wrap="square" lIns="121900" tIns="121900" rIns="121900" bIns="121900" anchor="t" anchorCtr="0">
            <a:noAutofit/>
          </a:bodyPr>
          <a:lstStyle/>
          <a:p>
            <a:pPr>
              <a:buClr>
                <a:srgbClr val="000000"/>
              </a:buClr>
              <a:buSzPts val="1000"/>
            </a:pPr>
            <a:r>
              <a:rPr lang="fr-FR" sz="1333">
                <a:solidFill>
                  <a:srgbClr val="FFFFFF"/>
                </a:solidFill>
              </a:rPr>
              <a:t>Transférez vos justificatifs reçus par email à cleemy@ilucca.net pour créer automatiquement une dépense dans Cleemy.</a:t>
            </a:r>
            <a:endParaRPr sz="1333">
              <a:solidFill>
                <a:srgbClr val="FFFFFF"/>
              </a:solidFill>
              <a:latin typeface="Arial"/>
              <a:ea typeface="Arial"/>
              <a:cs typeface="Arial"/>
              <a:sym typeface="Arial"/>
            </a:endParaRPr>
          </a:p>
        </p:txBody>
      </p:sp>
      <p:sp>
        <p:nvSpPr>
          <p:cNvPr id="197" name="Google Shape;197;p19"/>
          <p:cNvSpPr txBox="1">
            <a:spLocks noGrp="1"/>
          </p:cNvSpPr>
          <p:nvPr>
            <p:ph type="title" idx="4294967295"/>
          </p:nvPr>
        </p:nvSpPr>
        <p:spPr>
          <a:xfrm>
            <a:off x="0" y="504467"/>
            <a:ext cx="8176800" cy="765200"/>
          </a:xfrm>
          <a:prstGeom prst="rect">
            <a:avLst/>
          </a:prstGeom>
          <a:noFill/>
          <a:ln>
            <a:noFill/>
          </a:ln>
        </p:spPr>
        <p:txBody>
          <a:bodyPr spcFirstLastPara="1" vert="horz" wrap="square" lIns="121900" tIns="60933" rIns="121900" bIns="60933" rtlCol="0" anchor="t" anchorCtr="0">
            <a:noAutofit/>
          </a:bodyPr>
          <a:lstStyle/>
          <a:p>
            <a:pPr algn="ctr">
              <a:lnSpc>
                <a:spcPct val="100000"/>
              </a:lnSpc>
              <a:spcBef>
                <a:spcPts val="0"/>
              </a:spcBef>
              <a:buClr>
                <a:schemeClr val="lt1"/>
              </a:buClr>
              <a:buSzPts val="1400"/>
            </a:pPr>
            <a:r>
              <a:rPr lang="fr-FR" sz="1867">
                <a:solidFill>
                  <a:srgbClr val="5FC871"/>
                </a:solidFill>
              </a:rPr>
              <a:t>ONGLET DÉPENSES</a:t>
            </a:r>
            <a:endParaRPr sz="1867">
              <a:solidFill>
                <a:srgbClr val="5FC871"/>
              </a:solidFill>
            </a:endParaRPr>
          </a:p>
          <a:p>
            <a:pPr algn="ctr">
              <a:lnSpc>
                <a:spcPct val="100000"/>
              </a:lnSpc>
              <a:spcBef>
                <a:spcPts val="0"/>
              </a:spcBef>
              <a:buClr>
                <a:schemeClr val="lt1"/>
              </a:buClr>
              <a:buSzPts val="1400"/>
            </a:pPr>
            <a:r>
              <a:rPr lang="fr-FR" sz="1333">
                <a:solidFill>
                  <a:srgbClr val="999999"/>
                </a:solidFill>
              </a:rPr>
              <a:t>TRANSFERT DE JUSTIFICATIF</a:t>
            </a:r>
            <a:endParaRPr sz="1333">
              <a:solidFill>
                <a:srgbClr val="999999"/>
              </a:solidFill>
            </a:endParaRPr>
          </a:p>
        </p:txBody>
      </p:sp>
      <p:pic>
        <p:nvPicPr>
          <p:cNvPr id="198" name="Google Shape;198;p19"/>
          <p:cNvPicPr preferRelativeResize="0"/>
          <p:nvPr/>
        </p:nvPicPr>
        <p:blipFill>
          <a:blip r:embed="rId4">
            <a:alphaModFix/>
          </a:blip>
          <a:stretch>
            <a:fillRect/>
          </a:stretch>
        </p:blipFill>
        <p:spPr>
          <a:xfrm>
            <a:off x="3909164" y="1600634"/>
            <a:ext cx="3868233" cy="1672767"/>
          </a:xfrm>
          <a:prstGeom prst="rect">
            <a:avLst/>
          </a:prstGeom>
          <a:noFill/>
          <a:ln>
            <a:noFill/>
          </a:ln>
          <a:effectLst>
            <a:outerShdw blurRad="357188" dist="19050" dir="5400000" algn="bl" rotWithShape="0">
              <a:srgbClr val="20124D">
                <a:alpha val="13730"/>
              </a:srgbClr>
            </a:outerShdw>
          </a:effectLst>
        </p:spPr>
      </p:pic>
    </p:spTree>
    <p:extLst>
      <p:ext uri="{BB962C8B-B14F-4D97-AF65-F5344CB8AC3E}">
        <p14:creationId xmlns:p14="http://schemas.microsoft.com/office/powerpoint/2010/main" val="1503050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20"/>
          <p:cNvPicPr preferRelativeResize="0"/>
          <p:nvPr/>
        </p:nvPicPr>
        <p:blipFill>
          <a:blip r:embed="rId3">
            <a:alphaModFix/>
          </a:blip>
          <a:stretch>
            <a:fillRect/>
          </a:stretch>
        </p:blipFill>
        <p:spPr>
          <a:xfrm>
            <a:off x="733232" y="1458100"/>
            <a:ext cx="5187933" cy="707733"/>
          </a:xfrm>
          <a:prstGeom prst="rect">
            <a:avLst/>
          </a:prstGeom>
          <a:noFill/>
          <a:ln>
            <a:noFill/>
          </a:ln>
        </p:spPr>
      </p:pic>
      <p:sp>
        <p:nvSpPr>
          <p:cNvPr id="204" name="Google Shape;204;p20"/>
          <p:cNvSpPr txBox="1">
            <a:spLocks noGrp="1"/>
          </p:cNvSpPr>
          <p:nvPr>
            <p:ph type="title" idx="4294967295"/>
          </p:nvPr>
        </p:nvSpPr>
        <p:spPr>
          <a:xfrm>
            <a:off x="0" y="504467"/>
            <a:ext cx="8176800" cy="765200"/>
          </a:xfrm>
          <a:prstGeom prst="rect">
            <a:avLst/>
          </a:prstGeom>
          <a:noFill/>
          <a:ln>
            <a:noFill/>
          </a:ln>
        </p:spPr>
        <p:txBody>
          <a:bodyPr spcFirstLastPara="1" vert="horz" wrap="square" lIns="121900" tIns="60933" rIns="121900" bIns="60933" rtlCol="0" anchor="t" anchorCtr="0">
            <a:noAutofit/>
          </a:bodyPr>
          <a:lstStyle/>
          <a:p>
            <a:pPr algn="ctr">
              <a:lnSpc>
                <a:spcPct val="100000"/>
              </a:lnSpc>
              <a:spcBef>
                <a:spcPts val="0"/>
              </a:spcBef>
              <a:buClr>
                <a:schemeClr val="lt1"/>
              </a:buClr>
              <a:buSzPts val="1400"/>
            </a:pPr>
            <a:r>
              <a:rPr lang="fr-FR" sz="1867">
                <a:solidFill>
                  <a:srgbClr val="5FC871"/>
                </a:solidFill>
              </a:rPr>
              <a:t>ONGLET DÉPENSES</a:t>
            </a:r>
            <a:endParaRPr sz="1867">
              <a:solidFill>
                <a:srgbClr val="5FC871"/>
              </a:solidFill>
            </a:endParaRPr>
          </a:p>
          <a:p>
            <a:pPr algn="ctr">
              <a:lnSpc>
                <a:spcPct val="100000"/>
              </a:lnSpc>
              <a:spcBef>
                <a:spcPts val="0"/>
              </a:spcBef>
              <a:buClr>
                <a:schemeClr val="lt1"/>
              </a:buClr>
              <a:buSzPts val="1400"/>
            </a:pPr>
            <a:r>
              <a:rPr lang="fr-FR" sz="1333">
                <a:solidFill>
                  <a:srgbClr val="999999"/>
                </a:solidFill>
              </a:rPr>
              <a:t>REGROUPEMENT DES DÉPENSES</a:t>
            </a:r>
            <a:endParaRPr sz="1333">
              <a:solidFill>
                <a:srgbClr val="999999"/>
              </a:solidFill>
            </a:endParaRPr>
          </a:p>
        </p:txBody>
      </p:sp>
      <p:sp>
        <p:nvSpPr>
          <p:cNvPr id="205" name="Google Shape;205;p20"/>
          <p:cNvSpPr txBox="1">
            <a:spLocks noGrp="1"/>
          </p:cNvSpPr>
          <p:nvPr>
            <p:ph type="sldNum" idx="12"/>
          </p:nvPr>
        </p:nvSpPr>
        <p:spPr>
          <a:xfrm>
            <a:off x="8737600" y="6356351"/>
            <a:ext cx="2844800" cy="365200"/>
          </a:xfrm>
          <a:prstGeom prst="rect">
            <a:avLst/>
          </a:prstGeom>
          <a:noFill/>
          <a:ln>
            <a:noFill/>
          </a:ln>
        </p:spPr>
        <p:txBody>
          <a:bodyPr spcFirstLastPara="1" vert="horz" wrap="square" lIns="121900" tIns="60933" rIns="121900" bIns="60933" rtlCol="0" anchor="ctr" anchorCtr="0">
            <a:noAutofit/>
          </a:bodyPr>
          <a:lstStyle/>
          <a:p>
            <a:fld id="{00000000-1234-1234-1234-123412341234}" type="slidenum">
              <a:rPr lang="fr-FR">
                <a:solidFill>
                  <a:srgbClr val="FFFFFF"/>
                </a:solidFill>
              </a:rPr>
              <a:pPr/>
              <a:t>9</a:t>
            </a:fld>
            <a:endParaRPr>
              <a:solidFill>
                <a:srgbClr val="FFFFFF"/>
              </a:solidFill>
            </a:endParaRPr>
          </a:p>
        </p:txBody>
      </p:sp>
      <p:grpSp>
        <p:nvGrpSpPr>
          <p:cNvPr id="206" name="Google Shape;206;p20"/>
          <p:cNvGrpSpPr/>
          <p:nvPr/>
        </p:nvGrpSpPr>
        <p:grpSpPr>
          <a:xfrm>
            <a:off x="1308899" y="1019553"/>
            <a:ext cx="519200" cy="519200"/>
            <a:chOff x="3209699" y="3934175"/>
            <a:chExt cx="389400" cy="389400"/>
          </a:xfrm>
        </p:grpSpPr>
        <p:sp>
          <p:nvSpPr>
            <p:cNvPr id="207" name="Google Shape;207;p20"/>
            <p:cNvSpPr/>
            <p:nvPr/>
          </p:nvSpPr>
          <p:spPr>
            <a:xfrm rot="8100000">
              <a:off x="3266726" y="3991201"/>
              <a:ext cx="275347" cy="275347"/>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3730"/>
                </a:srgbClr>
              </a:outerShdw>
            </a:effectLst>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08" name="Google Shape;208;p20"/>
            <p:cNvSpPr txBox="1"/>
            <p:nvPr/>
          </p:nvSpPr>
          <p:spPr>
            <a:xfrm>
              <a:off x="3241550" y="4015175"/>
              <a:ext cx="325500" cy="227400"/>
            </a:xfrm>
            <a:prstGeom prst="rect">
              <a:avLst/>
            </a:prstGeom>
            <a:noFill/>
            <a:ln>
              <a:noFill/>
            </a:ln>
            <a:effectLst>
              <a:outerShdw blurRad="28575" dist="9525" dir="5400000" algn="bl" rotWithShape="0">
                <a:srgbClr val="073763">
                  <a:alpha val="13730"/>
                </a:srgbClr>
              </a:outerShdw>
            </a:effectLst>
          </p:spPr>
          <p:txBody>
            <a:bodyPr spcFirstLastPara="1" wrap="square" lIns="121900" tIns="121900" rIns="121900" bIns="121900" anchor="ctr" anchorCtr="0">
              <a:noAutofit/>
            </a:bodyPr>
            <a:lstStyle/>
            <a:p>
              <a:pPr algn="ctr">
                <a:buClr>
                  <a:srgbClr val="000000"/>
                </a:buClr>
                <a:buSzPts val="1400"/>
              </a:pPr>
              <a:r>
                <a:rPr lang="fr-FR" sz="2400" b="1">
                  <a:solidFill>
                    <a:srgbClr val="FFFFFF"/>
                  </a:solidFill>
                </a:rPr>
                <a:t>1</a:t>
              </a:r>
              <a:endParaRPr sz="1867">
                <a:solidFill>
                  <a:srgbClr val="000000"/>
                </a:solidFill>
                <a:latin typeface="Arial"/>
                <a:ea typeface="Arial"/>
                <a:cs typeface="Arial"/>
                <a:sym typeface="Arial"/>
              </a:endParaRPr>
            </a:p>
          </p:txBody>
        </p:sp>
      </p:grpSp>
      <p:sp>
        <p:nvSpPr>
          <p:cNvPr id="209" name="Google Shape;209;p20"/>
          <p:cNvSpPr txBox="1"/>
          <p:nvPr/>
        </p:nvSpPr>
        <p:spPr>
          <a:xfrm>
            <a:off x="8629400" y="3080933"/>
            <a:ext cx="3264400" cy="1688400"/>
          </a:xfrm>
          <a:prstGeom prst="rect">
            <a:avLst/>
          </a:prstGeom>
          <a:noFill/>
          <a:ln>
            <a:noFill/>
          </a:ln>
        </p:spPr>
        <p:txBody>
          <a:bodyPr spcFirstLastPara="1" wrap="square" lIns="121900" tIns="144000" rIns="121900" bIns="121900" anchor="t" anchorCtr="0">
            <a:noAutofit/>
          </a:bodyPr>
          <a:lstStyle/>
          <a:p>
            <a:pPr>
              <a:lnSpc>
                <a:spcPct val="115000"/>
              </a:lnSpc>
              <a:spcBef>
                <a:spcPts val="1600"/>
              </a:spcBef>
              <a:spcAft>
                <a:spcPts val="1600"/>
              </a:spcAft>
            </a:pPr>
            <a:r>
              <a:rPr lang="fr-FR" sz="1333" b="1">
                <a:solidFill>
                  <a:srgbClr val="FFFFFF"/>
                </a:solidFill>
              </a:rPr>
              <a:t>Statut “à traiter” </a:t>
            </a:r>
            <a:r>
              <a:rPr lang="fr-FR" sz="1333">
                <a:solidFill>
                  <a:srgbClr val="FFFFFF"/>
                </a:solidFill>
              </a:rPr>
              <a:t>: Dépense pour laquelle il manque un élément obligatoire ou qui présente une alerte bloquante. Ces dépenses ne peuvent pas être déclarées.</a:t>
            </a:r>
            <a:endParaRPr sz="1333">
              <a:solidFill>
                <a:srgbClr val="FFFFFF"/>
              </a:solidFill>
              <a:latin typeface="Arial"/>
              <a:ea typeface="Arial"/>
              <a:cs typeface="Arial"/>
              <a:sym typeface="Arial"/>
            </a:endParaRPr>
          </a:p>
        </p:txBody>
      </p:sp>
      <p:grpSp>
        <p:nvGrpSpPr>
          <p:cNvPr id="210" name="Google Shape;210;p20"/>
          <p:cNvGrpSpPr/>
          <p:nvPr/>
        </p:nvGrpSpPr>
        <p:grpSpPr>
          <a:xfrm>
            <a:off x="8737608" y="591967"/>
            <a:ext cx="528000" cy="528000"/>
            <a:chOff x="3206306" y="3934275"/>
            <a:chExt cx="396000" cy="396000"/>
          </a:xfrm>
        </p:grpSpPr>
        <p:sp>
          <p:nvSpPr>
            <p:cNvPr id="211" name="Google Shape;211;p20"/>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12" name="Google Shape;212;p20"/>
            <p:cNvSpPr txBox="1"/>
            <p:nvPr/>
          </p:nvSpPr>
          <p:spPr>
            <a:xfrm>
              <a:off x="3241550" y="3937850"/>
              <a:ext cx="325500" cy="260400"/>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fr-FR" sz="2400" b="1">
                  <a:solidFill>
                    <a:srgbClr val="FFFFFF"/>
                  </a:solidFill>
                </a:rPr>
                <a:t>1</a:t>
              </a:r>
              <a:endParaRPr sz="1867">
                <a:solidFill>
                  <a:srgbClr val="000000"/>
                </a:solidFill>
                <a:latin typeface="Arial"/>
                <a:ea typeface="Arial"/>
                <a:cs typeface="Arial"/>
                <a:sym typeface="Arial"/>
              </a:endParaRPr>
            </a:p>
          </p:txBody>
        </p:sp>
      </p:grpSp>
      <p:sp>
        <p:nvSpPr>
          <p:cNvPr id="213" name="Google Shape;213;p20"/>
          <p:cNvSpPr txBox="1"/>
          <p:nvPr/>
        </p:nvSpPr>
        <p:spPr>
          <a:xfrm>
            <a:off x="8575833" y="967967"/>
            <a:ext cx="3426000" cy="2245600"/>
          </a:xfrm>
          <a:prstGeom prst="rect">
            <a:avLst/>
          </a:prstGeom>
          <a:noFill/>
          <a:ln>
            <a:noFill/>
          </a:ln>
        </p:spPr>
        <p:txBody>
          <a:bodyPr spcFirstLastPara="1" wrap="square" lIns="121900" tIns="144000" rIns="121900" bIns="121900" anchor="t" anchorCtr="0">
            <a:noAutofit/>
          </a:bodyPr>
          <a:lstStyle/>
          <a:p>
            <a:pPr>
              <a:lnSpc>
                <a:spcPct val="115000"/>
              </a:lnSpc>
              <a:spcBef>
                <a:spcPts val="1600"/>
              </a:spcBef>
            </a:pPr>
            <a:r>
              <a:rPr lang="fr-FR" sz="1333">
                <a:solidFill>
                  <a:srgbClr val="FFFFFF"/>
                </a:solidFill>
              </a:rPr>
              <a:t>Avant de déclarer vos dépenses, vous pouvez les traiter en les regroupant selon différents critères : le statut, la nature, la semaine concernée ou par section analytique (en fonction de votre paramétrage).</a:t>
            </a:r>
            <a:endParaRPr sz="1333">
              <a:solidFill>
                <a:srgbClr val="FFFFFF"/>
              </a:solidFill>
            </a:endParaRPr>
          </a:p>
          <a:p>
            <a:pPr>
              <a:lnSpc>
                <a:spcPct val="115000"/>
              </a:lnSpc>
              <a:spcBef>
                <a:spcPts val="1600"/>
              </a:spcBef>
            </a:pPr>
            <a:endParaRPr sz="1333">
              <a:solidFill>
                <a:srgbClr val="FFFFFF"/>
              </a:solidFill>
            </a:endParaRPr>
          </a:p>
          <a:p>
            <a:pPr>
              <a:lnSpc>
                <a:spcPct val="115000"/>
              </a:lnSpc>
              <a:spcBef>
                <a:spcPts val="1600"/>
              </a:spcBef>
              <a:spcAft>
                <a:spcPts val="1600"/>
              </a:spcAft>
            </a:pPr>
            <a:endParaRPr sz="1333">
              <a:solidFill>
                <a:srgbClr val="FFFFFF"/>
              </a:solidFill>
            </a:endParaRPr>
          </a:p>
        </p:txBody>
      </p:sp>
      <p:pic>
        <p:nvPicPr>
          <p:cNvPr id="214" name="Google Shape;214;p20"/>
          <p:cNvPicPr preferRelativeResize="0"/>
          <p:nvPr/>
        </p:nvPicPr>
        <p:blipFill rotWithShape="1">
          <a:blip r:embed="rId4">
            <a:alphaModFix/>
          </a:blip>
          <a:srcRect r="911"/>
          <a:stretch/>
        </p:blipFill>
        <p:spPr>
          <a:xfrm>
            <a:off x="101234" y="2251401"/>
            <a:ext cx="7974333" cy="3932889"/>
          </a:xfrm>
          <a:prstGeom prst="rect">
            <a:avLst/>
          </a:prstGeom>
          <a:noFill/>
          <a:ln>
            <a:noFill/>
          </a:ln>
          <a:effectLst>
            <a:outerShdw blurRad="357188" dist="19050" dir="5400000" algn="bl" rotWithShape="0">
              <a:srgbClr val="20124D">
                <a:alpha val="13730"/>
              </a:srgbClr>
            </a:outerShdw>
          </a:effectLst>
        </p:spPr>
      </p:pic>
      <p:grpSp>
        <p:nvGrpSpPr>
          <p:cNvPr id="215" name="Google Shape;215;p20"/>
          <p:cNvGrpSpPr/>
          <p:nvPr/>
        </p:nvGrpSpPr>
        <p:grpSpPr>
          <a:xfrm>
            <a:off x="8737608" y="2833833"/>
            <a:ext cx="528000" cy="528000"/>
            <a:chOff x="3206306" y="3934275"/>
            <a:chExt cx="396000" cy="396000"/>
          </a:xfrm>
        </p:grpSpPr>
        <p:sp>
          <p:nvSpPr>
            <p:cNvPr id="216" name="Google Shape;216;p20"/>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17" name="Google Shape;217;p20"/>
            <p:cNvSpPr txBox="1"/>
            <p:nvPr/>
          </p:nvSpPr>
          <p:spPr>
            <a:xfrm>
              <a:off x="3241550" y="3937850"/>
              <a:ext cx="325500" cy="260400"/>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fr-FR" sz="2400" b="1">
                  <a:solidFill>
                    <a:srgbClr val="FFFFFF"/>
                  </a:solidFill>
                </a:rPr>
                <a:t>2</a:t>
              </a:r>
              <a:endParaRPr sz="1867">
                <a:solidFill>
                  <a:srgbClr val="000000"/>
                </a:solidFill>
                <a:latin typeface="Arial"/>
                <a:ea typeface="Arial"/>
                <a:cs typeface="Arial"/>
                <a:sym typeface="Arial"/>
              </a:endParaRPr>
            </a:p>
          </p:txBody>
        </p:sp>
      </p:grpSp>
      <p:grpSp>
        <p:nvGrpSpPr>
          <p:cNvPr id="218" name="Google Shape;218;p20"/>
          <p:cNvGrpSpPr/>
          <p:nvPr/>
        </p:nvGrpSpPr>
        <p:grpSpPr>
          <a:xfrm>
            <a:off x="4086241" y="2833833"/>
            <a:ext cx="528000" cy="528000"/>
            <a:chOff x="3206306" y="3934275"/>
            <a:chExt cx="396000" cy="396000"/>
          </a:xfrm>
        </p:grpSpPr>
        <p:sp>
          <p:nvSpPr>
            <p:cNvPr id="219" name="Google Shape;219;p20"/>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20" name="Google Shape;220;p20"/>
            <p:cNvSpPr txBox="1"/>
            <p:nvPr/>
          </p:nvSpPr>
          <p:spPr>
            <a:xfrm>
              <a:off x="3241550" y="3937850"/>
              <a:ext cx="325500" cy="260400"/>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fr-FR" sz="2400" b="1">
                  <a:solidFill>
                    <a:srgbClr val="FFFFFF"/>
                  </a:solidFill>
                </a:rPr>
                <a:t>2</a:t>
              </a:r>
              <a:endParaRPr sz="1867">
                <a:solidFill>
                  <a:srgbClr val="000000"/>
                </a:solidFill>
                <a:latin typeface="Arial"/>
                <a:ea typeface="Arial"/>
                <a:cs typeface="Arial"/>
                <a:sym typeface="Arial"/>
              </a:endParaRPr>
            </a:p>
          </p:txBody>
        </p:sp>
      </p:grpSp>
      <p:sp>
        <p:nvSpPr>
          <p:cNvPr id="221" name="Google Shape;221;p20"/>
          <p:cNvSpPr txBox="1"/>
          <p:nvPr/>
        </p:nvSpPr>
        <p:spPr>
          <a:xfrm>
            <a:off x="8610600" y="5075713"/>
            <a:ext cx="3098800" cy="1688400"/>
          </a:xfrm>
          <a:prstGeom prst="rect">
            <a:avLst/>
          </a:prstGeom>
          <a:noFill/>
          <a:ln>
            <a:noFill/>
          </a:ln>
        </p:spPr>
        <p:txBody>
          <a:bodyPr spcFirstLastPara="1" wrap="square" lIns="121900" tIns="144000" rIns="121900" bIns="121900" anchor="t" anchorCtr="0">
            <a:noAutofit/>
          </a:bodyPr>
          <a:lstStyle/>
          <a:p>
            <a:pPr>
              <a:lnSpc>
                <a:spcPct val="115000"/>
              </a:lnSpc>
              <a:spcBef>
                <a:spcPts val="1600"/>
              </a:spcBef>
              <a:spcAft>
                <a:spcPts val="1600"/>
              </a:spcAft>
            </a:pPr>
            <a:r>
              <a:rPr lang="fr-FR" sz="1333" b="1">
                <a:solidFill>
                  <a:srgbClr val="FFFFFF"/>
                </a:solidFill>
              </a:rPr>
              <a:t>Statut “à vérifier”</a:t>
            </a:r>
            <a:r>
              <a:rPr lang="fr-FR" sz="1333">
                <a:solidFill>
                  <a:srgbClr val="FFFFFF"/>
                </a:solidFill>
              </a:rPr>
              <a:t>: Dépense créée automatiquement nécessitant votre vérification.</a:t>
            </a:r>
            <a:endParaRPr sz="1333">
              <a:solidFill>
                <a:srgbClr val="FFFFFF"/>
              </a:solidFill>
              <a:latin typeface="Arial"/>
              <a:ea typeface="Arial"/>
              <a:cs typeface="Arial"/>
              <a:sym typeface="Arial"/>
            </a:endParaRPr>
          </a:p>
        </p:txBody>
      </p:sp>
      <p:grpSp>
        <p:nvGrpSpPr>
          <p:cNvPr id="222" name="Google Shape;222;p20"/>
          <p:cNvGrpSpPr/>
          <p:nvPr/>
        </p:nvGrpSpPr>
        <p:grpSpPr>
          <a:xfrm>
            <a:off x="8737608" y="4700733"/>
            <a:ext cx="528000" cy="528000"/>
            <a:chOff x="3206306" y="3934275"/>
            <a:chExt cx="396000" cy="396000"/>
          </a:xfrm>
        </p:grpSpPr>
        <p:sp>
          <p:nvSpPr>
            <p:cNvPr id="223" name="Google Shape;223;p20"/>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24" name="Google Shape;224;p20"/>
            <p:cNvSpPr txBox="1"/>
            <p:nvPr/>
          </p:nvSpPr>
          <p:spPr>
            <a:xfrm>
              <a:off x="3241550" y="3937850"/>
              <a:ext cx="325500" cy="260400"/>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fr-FR" sz="2400" b="1">
                  <a:solidFill>
                    <a:srgbClr val="FFFFFF"/>
                  </a:solidFill>
                </a:rPr>
                <a:t>3</a:t>
              </a:r>
              <a:endParaRPr sz="1867">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79768559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76A944EC8D734CA827914EAF29194F" ma:contentTypeVersion="4" ma:contentTypeDescription="Crée un document." ma:contentTypeScope="" ma:versionID="8a7a84ac10f43c8d6a8165bd6f5ee8a0">
  <xsd:schema xmlns:xsd="http://www.w3.org/2001/XMLSchema" xmlns:xs="http://www.w3.org/2001/XMLSchema" xmlns:p="http://schemas.microsoft.com/office/2006/metadata/properties" xmlns:ns2="3b313257-45dc-422c-8183-af857a059d97" targetNamespace="http://schemas.microsoft.com/office/2006/metadata/properties" ma:root="true" ma:fieldsID="4e610ac5da344354eb601ddedc412cc9" ns2:_="">
    <xsd:import namespace="3b313257-45dc-422c-8183-af857a059d9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313257-45dc-422c-8183-af857a059d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90B053-253E-415A-A4D1-D5FF8CD4C86F}"/>
</file>

<file path=customXml/itemProps2.xml><?xml version="1.0" encoding="utf-8"?>
<ds:datastoreItem xmlns:ds="http://schemas.openxmlformats.org/officeDocument/2006/customXml" ds:itemID="{12080F30-4767-4B7C-A8A6-9FAD3EA6020E}"/>
</file>

<file path=customXml/itemProps3.xml><?xml version="1.0" encoding="utf-8"?>
<ds:datastoreItem xmlns:ds="http://schemas.openxmlformats.org/officeDocument/2006/customXml" ds:itemID="{A2B6A0BD-BDF4-44BB-A9B5-227F5FE38326}"/>
</file>

<file path=docProps/app.xml><?xml version="1.0" encoding="utf-8"?>
<Properties xmlns="http://schemas.openxmlformats.org/officeDocument/2006/extended-properties" xmlns:vt="http://schemas.openxmlformats.org/officeDocument/2006/docPropsVTypes">
  <TotalTime>0</TotalTime>
  <Words>1019</Words>
  <Application>Microsoft Office PowerPoint</Application>
  <PresentationFormat>Grand écran</PresentationFormat>
  <Paragraphs>154</Paragraphs>
  <Slides>16</Slides>
  <Notes>16</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16</vt:i4>
      </vt:variant>
    </vt:vector>
  </HeadingPairs>
  <TitlesOfParts>
    <vt:vector size="22" baseType="lpstr">
      <vt:lpstr>Arial</vt:lpstr>
      <vt:lpstr>Calibri</vt:lpstr>
      <vt:lpstr>Calibri Light</vt:lpstr>
      <vt:lpstr>Helvetica Neue</vt:lpstr>
      <vt:lpstr>Helvetica Neue Light</vt:lpstr>
      <vt:lpstr>Thème Office</vt:lpstr>
      <vt:lpstr>ACCÈS WEB ET MOBILE</vt:lpstr>
      <vt:lpstr>Présentation PowerPoint</vt:lpstr>
      <vt:lpstr>PAGE D’ACCUEIL</vt:lpstr>
      <vt:lpstr>ONGLET DÉPENSES CRÉER UNE NOUVELLE DÉPENSE</vt:lpstr>
      <vt:lpstr>ONGLET DÉPENSES CRÉER UNE NOUVELLE DÉPENSE</vt:lpstr>
      <vt:lpstr>ONGLET DÉPENSES ENREGISTRER UNE DÉPENSE EN BROUILLON</vt:lpstr>
      <vt:lpstr>ONGLET DÉPENSES IMPORTER VOS JUSTIFICATIFS</vt:lpstr>
      <vt:lpstr>ONGLET DÉPENSES TRANSFERT DE JUSTIFICATIF</vt:lpstr>
      <vt:lpstr>ONGLET DÉPENSES REGROUPEMENT DES DÉPENSES</vt:lpstr>
      <vt:lpstr>ONGLET DÉPENSES POLITIQUE DE FRAIS</vt:lpstr>
      <vt:lpstr>ONGLET DÉPENSES PRÉPARER UNE NOTE DE FRAIS</vt:lpstr>
      <vt:lpstr>ONGLET DÉPENSES DÉCLARER UNE NOTE DE FRAIS</vt:lpstr>
      <vt:lpstr>REMISE DES JUSTIFICATIFS</vt:lpstr>
      <vt:lpstr>ONGLET NOTES DE FRAIS SUIVRE SES NOTES DE FRAIS</vt:lpstr>
      <vt:lpstr>ONGLET NOTES DE FRAIS SUIVRE SA SITUATION FINANCIÈRE</vt:lpstr>
      <vt:lpstr>ONGLET COLLECTE DES JUSTIFICATIFS SYNCHRONISER LES REMONTÉES DE FACTURES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ACCÈS WEB ET MOBILE</dc:title>
  <dc:creator>Damien MALET</dc:creator>
  <cp:lastModifiedBy>Damien MALET</cp:lastModifiedBy>
  <cp:revision>1</cp:revision>
  <dcterms:created xsi:type="dcterms:W3CDTF">2021-01-26T10:45:06Z</dcterms:created>
  <dcterms:modified xsi:type="dcterms:W3CDTF">2021-01-26T10:45:37Z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0x010100ED76A944EC8D734CA827914EAF29194F</vt:lpwstr>
  </property>
</Properties>
</file>